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29"/>
  </p:notesMasterIdLst>
  <p:handoutMasterIdLst>
    <p:handoutMasterId r:id="rId30"/>
  </p:handoutMasterIdLst>
  <p:sldIdLst>
    <p:sldId id="336" r:id="rId2"/>
    <p:sldId id="372" r:id="rId3"/>
    <p:sldId id="373" r:id="rId4"/>
    <p:sldId id="374" r:id="rId5"/>
    <p:sldId id="375" r:id="rId6"/>
    <p:sldId id="376" r:id="rId7"/>
    <p:sldId id="348" r:id="rId8"/>
    <p:sldId id="350" r:id="rId9"/>
    <p:sldId id="351" r:id="rId10"/>
    <p:sldId id="353" r:id="rId11"/>
    <p:sldId id="368" r:id="rId12"/>
    <p:sldId id="369" r:id="rId13"/>
    <p:sldId id="370" r:id="rId14"/>
    <p:sldId id="354" r:id="rId15"/>
    <p:sldId id="356" r:id="rId16"/>
    <p:sldId id="357" r:id="rId17"/>
    <p:sldId id="334" r:id="rId18"/>
    <p:sldId id="337" r:id="rId19"/>
    <p:sldId id="349" r:id="rId20"/>
    <p:sldId id="377" r:id="rId21"/>
    <p:sldId id="339" r:id="rId22"/>
    <p:sldId id="340" r:id="rId23"/>
    <p:sldId id="367" r:id="rId24"/>
    <p:sldId id="379" r:id="rId25"/>
    <p:sldId id="341" r:id="rId26"/>
    <p:sldId id="378" r:id="rId27"/>
    <p:sldId id="342" r:id="rId28"/>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i Rasmussen"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485D0E"/>
    <a:srgbClr val="FFF3D3"/>
    <a:srgbClr val="FFF3D4"/>
    <a:srgbClr val="FFF3E1"/>
    <a:srgbClr val="FFF3E8"/>
    <a:srgbClr val="FFFFE8"/>
    <a:srgbClr val="FFFFC8"/>
    <a:srgbClr val="FFFFD9"/>
    <a:srgbClr val="EEF3C5"/>
    <a:srgbClr val="EEF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0012" autoAdjust="0"/>
  </p:normalViewPr>
  <p:slideViewPr>
    <p:cSldViewPr snapToGrid="0">
      <p:cViewPr>
        <p:scale>
          <a:sx n="100" d="100"/>
          <a:sy n="100" d="100"/>
        </p:scale>
        <p:origin x="-1504"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372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PW\Documents\Business\NEEP\Persistence\Survival%20and%20RUL%20Calculations%20(Revised%205-18-15).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PW\Documents\Business\NEEP\Persistence\Survival%20and%20RUL%20Calculations%20(Revised%205-18-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387673763002"/>
          <c:y val="0.0180856538155526"/>
          <c:w val="0.847264528357897"/>
          <c:h val="0.88397424778819"/>
        </c:manualLayout>
      </c:layout>
      <c:scatterChart>
        <c:scatterStyle val="lineMarker"/>
        <c:varyColors val="0"/>
        <c:ser>
          <c:idx val="0"/>
          <c:order val="0"/>
          <c:tx>
            <c:v>Series 1</c:v>
          </c:tx>
          <c:spPr>
            <a:ln w="28575">
              <a:noFill/>
            </a:ln>
          </c:spPr>
          <c:marker>
            <c:spPr>
              <a:solidFill>
                <a:schemeClr val="tx1"/>
              </a:solidFill>
            </c:spPr>
          </c:marker>
          <c:xVal>
            <c:numRef>
              <c:f>'RUL (2)'!$C$7:$C$57</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'RUL (2)'!$D$7:$D$57</c:f>
              <c:numCache>
                <c:formatCode>0.000</c:formatCode>
                <c:ptCount val="51"/>
                <c:pt idx="0">
                  <c:v>1.0</c:v>
                </c:pt>
                <c:pt idx="1">
                  <c:v>0.999313610313445</c:v>
                </c:pt>
                <c:pt idx="2">
                  <c:v>0.996810586152809</c:v>
                </c:pt>
                <c:pt idx="3">
                  <c:v>0.992178845236627</c:v>
                </c:pt>
                <c:pt idx="4">
                  <c:v>0.98524750185503</c:v>
                </c:pt>
                <c:pt idx="5">
                  <c:v>0.975914703575884</c:v>
                </c:pt>
                <c:pt idx="6">
                  <c:v>0.96412838775095</c:v>
                </c:pt>
                <c:pt idx="7">
                  <c:v>0.949877925546132</c:v>
                </c:pt>
                <c:pt idx="8">
                  <c:v>0.933189478045793</c:v>
                </c:pt>
                <c:pt idx="9">
                  <c:v>0.91412279948036</c:v>
                </c:pt>
                <c:pt idx="10">
                  <c:v>0.892768574837587</c:v>
                </c:pt>
                <c:pt idx="11">
                  <c:v>0.869245873141953</c:v>
                </c:pt>
                <c:pt idx="12">
                  <c:v>0.843699514472462</c:v>
                </c:pt>
                <c:pt idx="13">
                  <c:v>0.816297258043985</c:v>
                </c:pt>
                <c:pt idx="14">
                  <c:v>0.787226780217223</c:v>
                </c:pt>
                <c:pt idx="15">
                  <c:v>0.756692449111168</c:v>
                </c:pt>
                <c:pt idx="16">
                  <c:v>0.724911927125933</c:v>
                </c:pt>
                <c:pt idx="17">
                  <c:v>0.692112649127634</c:v>
                </c:pt>
                <c:pt idx="18">
                  <c:v>0.658528234795276</c:v>
                </c:pt>
                <c:pt idx="19">
                  <c:v>0.624394900010744</c:v>
                </c:pt>
                <c:pt idx="20">
                  <c:v>0.5899479349571</c:v>
                </c:pt>
                <c:pt idx="21">
                  <c:v>0.555418316287536</c:v>
                </c:pt>
                <c:pt idx="22">
                  <c:v>0.521029517736841</c:v>
                </c:pt>
                <c:pt idx="23">
                  <c:v>0.486994578234266</c:v>
                </c:pt>
                <c:pt idx="24">
                  <c:v>0.453513479309106</c:v>
                </c:pt>
                <c:pt idx="25">
                  <c:v>0.420770874743287</c:v>
                </c:pt>
                <c:pt idx="26">
                  <c:v>0.38893420542306</c:v>
                </c:pt>
                <c:pt idx="27">
                  <c:v>0.358152221591303</c:v>
                </c:pt>
                <c:pt idx="28">
                  <c:v>0.32855392362189</c:v>
                </c:pt>
                <c:pt idx="29">
                  <c:v>0.30024792143562</c:v>
                </c:pt>
                <c:pt idx="30">
                  <c:v>0.273322202136305</c:v>
                </c:pt>
                <c:pt idx="31">
                  <c:v>0.247844285710357</c:v>
                </c:pt>
                <c:pt idx="32">
                  <c:v>0.223861739999284</c:v>
                </c:pt>
                <c:pt idx="33">
                  <c:v>0.201403018858477</c:v>
                </c:pt>
                <c:pt idx="34">
                  <c:v>0.180478581629523</c:v>
                </c:pt>
                <c:pt idx="35">
                  <c:v>0.161082247880861</c:v>
                </c:pt>
                <c:pt idx="36">
                  <c:v>0.143192738848401</c:v>
                </c:pt>
                <c:pt idx="37">
                  <c:v>0.12677535610442</c:v>
                </c:pt>
                <c:pt idx="38">
                  <c:v>0.11178374861045</c:v>
                </c:pt>
                <c:pt idx="39">
                  <c:v>0.0981617213278807</c:v>
                </c:pt>
                <c:pt idx="40">
                  <c:v>0.0858450417864567</c:v>
                </c:pt>
                <c:pt idx="41">
                  <c:v>0.0747632052331916</c:v>
                </c:pt>
                <c:pt idx="42">
                  <c:v>0.0648411239706209</c:v>
                </c:pt>
                <c:pt idx="43">
                  <c:v>0.0560007120039755</c:v>
                </c:pt>
                <c:pt idx="44">
                  <c:v>0.0481623419150405</c:v>
                </c:pt>
                <c:pt idx="45">
                  <c:v>0.0412461567418542</c:v>
                </c:pt>
                <c:pt idx="46">
                  <c:v>0.0351732253643344</c:v>
                </c:pt>
                <c:pt idx="47">
                  <c:v>0.0298665352997822</c:v>
                </c:pt>
                <c:pt idx="48">
                  <c:v>0.0252518217538578</c:v>
                </c:pt>
                <c:pt idx="49">
                  <c:v>0.0212582361409503</c:v>
                </c:pt>
                <c:pt idx="50">
                  <c:v>0.0178188610065515</c:v>
                </c:pt>
              </c:numCache>
            </c:numRef>
          </c:yVal>
          <c:smooth val="0"/>
        </c:ser>
        <c:ser>
          <c:idx val="1"/>
          <c:order val="1"/>
          <c:tx>
            <c:v>Series 2</c:v>
          </c:tx>
          <c:spPr>
            <a:ln w="22225">
              <a:solidFill>
                <a:schemeClr val="tx1"/>
              </a:solidFill>
            </a:ln>
          </c:spPr>
          <c:marker>
            <c:symbol val="none"/>
          </c:marker>
          <c:xVal>
            <c:numRef>
              <c:f>'RUL (2)'!$C$7:$C$57</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'RUL (2)'!$J$7:$J$57</c:f>
              <c:numCache>
                <c:formatCode>0.00</c:formatCode>
                <c:ptCount val="51"/>
                <c:pt idx="0">
                  <c:v>0.787226780217223</c:v>
                </c:pt>
                <c:pt idx="1">
                  <c:v>0.787226780217223</c:v>
                </c:pt>
                <c:pt idx="2">
                  <c:v>0.787226780217223</c:v>
                </c:pt>
                <c:pt idx="3">
                  <c:v>0.787226780217223</c:v>
                </c:pt>
                <c:pt idx="4">
                  <c:v>0.787226780217223</c:v>
                </c:pt>
                <c:pt idx="5">
                  <c:v>0.787226780217223</c:v>
                </c:pt>
                <c:pt idx="6">
                  <c:v>0.787226780217223</c:v>
                </c:pt>
                <c:pt idx="7">
                  <c:v>0.787226780217223</c:v>
                </c:pt>
                <c:pt idx="8">
                  <c:v>0.787226780217223</c:v>
                </c:pt>
                <c:pt idx="9">
                  <c:v>0.787226780217223</c:v>
                </c:pt>
                <c:pt idx="10">
                  <c:v>0.787226780217223</c:v>
                </c:pt>
                <c:pt idx="11">
                  <c:v>0.787226780217223</c:v>
                </c:pt>
                <c:pt idx="12">
                  <c:v>0.787226780217223</c:v>
                </c:pt>
                <c:pt idx="13">
                  <c:v>0.787226780217223</c:v>
                </c:pt>
                <c:pt idx="14">
                  <c:v>0.787226780217223</c:v>
                </c:pt>
                <c:pt idx="15">
                  <c:v>0.787226780217223</c:v>
                </c:pt>
                <c:pt idx="16">
                  <c:v>0.787226780217223</c:v>
                </c:pt>
                <c:pt idx="17">
                  <c:v>0.787226780217223</c:v>
                </c:pt>
                <c:pt idx="18">
                  <c:v>0.787226780217223</c:v>
                </c:pt>
                <c:pt idx="19">
                  <c:v>0.787226780217223</c:v>
                </c:pt>
                <c:pt idx="20">
                  <c:v>0.787226780217223</c:v>
                </c:pt>
                <c:pt idx="21">
                  <c:v>0.787226780217223</c:v>
                </c:pt>
                <c:pt idx="22">
                  <c:v>0.787226780217223</c:v>
                </c:pt>
                <c:pt idx="23">
                  <c:v>0.787226780217223</c:v>
                </c:pt>
                <c:pt idx="24">
                  <c:v>0.787226780217223</c:v>
                </c:pt>
                <c:pt idx="25">
                  <c:v>0.787226780217223</c:v>
                </c:pt>
                <c:pt idx="26">
                  <c:v>0.787226780217223</c:v>
                </c:pt>
                <c:pt idx="27">
                  <c:v>0.787226780217223</c:v>
                </c:pt>
                <c:pt idx="28">
                  <c:v>0.787226780217223</c:v>
                </c:pt>
                <c:pt idx="29">
                  <c:v>0.787226780217223</c:v>
                </c:pt>
                <c:pt idx="30">
                  <c:v>0.787226780217223</c:v>
                </c:pt>
                <c:pt idx="31">
                  <c:v>0.787226780217223</c:v>
                </c:pt>
                <c:pt idx="32">
                  <c:v>0.787226780217223</c:v>
                </c:pt>
                <c:pt idx="33">
                  <c:v>0.787226780217223</c:v>
                </c:pt>
                <c:pt idx="34">
                  <c:v>0.787226780217223</c:v>
                </c:pt>
                <c:pt idx="35">
                  <c:v>0.787226780217223</c:v>
                </c:pt>
                <c:pt idx="36">
                  <c:v>0.787226780217223</c:v>
                </c:pt>
                <c:pt idx="37">
                  <c:v>0.787226780217223</c:v>
                </c:pt>
                <c:pt idx="38">
                  <c:v>0.787226780217223</c:v>
                </c:pt>
                <c:pt idx="39">
                  <c:v>0.787226780217223</c:v>
                </c:pt>
                <c:pt idx="40">
                  <c:v>0.787226780217223</c:v>
                </c:pt>
                <c:pt idx="41">
                  <c:v>0.787226780217223</c:v>
                </c:pt>
                <c:pt idx="42">
                  <c:v>0.787226780217223</c:v>
                </c:pt>
                <c:pt idx="43">
                  <c:v>0.787226780217223</c:v>
                </c:pt>
                <c:pt idx="44">
                  <c:v>0.787226780217223</c:v>
                </c:pt>
                <c:pt idx="45">
                  <c:v>0.787226780217223</c:v>
                </c:pt>
                <c:pt idx="46">
                  <c:v>0.787226780217223</c:v>
                </c:pt>
                <c:pt idx="47">
                  <c:v>0.787226780217223</c:v>
                </c:pt>
                <c:pt idx="48">
                  <c:v>0.787226780217223</c:v>
                </c:pt>
                <c:pt idx="49">
                  <c:v>0.787226780217223</c:v>
                </c:pt>
                <c:pt idx="50">
                  <c:v>0.787226780217223</c:v>
                </c:pt>
              </c:numCache>
            </c:numRef>
          </c:yVal>
          <c:smooth val="0"/>
        </c:ser>
        <c:ser>
          <c:idx val="2"/>
          <c:order val="2"/>
          <c:tx>
            <c:v>Series 3</c:v>
          </c:tx>
          <c:spPr>
            <a:ln w="22225">
              <a:solidFill>
                <a:schemeClr val="tx1"/>
              </a:solidFill>
            </a:ln>
          </c:spPr>
          <c:marker>
            <c:symbol val="none"/>
          </c:marker>
          <c:xVal>
            <c:numRef>
              <c:f>'RUL (2)'!$C$7:$C$57</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'RUL (2)'!$K$7:$K$57</c:f>
              <c:numCache>
                <c:formatCode>0.00</c:formatCode>
                <c:ptCount val="51"/>
                <c:pt idx="0">
                  <c:v>0.393613390108612</c:v>
                </c:pt>
                <c:pt idx="1">
                  <c:v>0.393613390108612</c:v>
                </c:pt>
                <c:pt idx="2">
                  <c:v>0.393613390108612</c:v>
                </c:pt>
                <c:pt idx="3">
                  <c:v>0.393613390108612</c:v>
                </c:pt>
                <c:pt idx="4">
                  <c:v>0.393613390108612</c:v>
                </c:pt>
                <c:pt idx="5">
                  <c:v>0.393613390108612</c:v>
                </c:pt>
                <c:pt idx="6">
                  <c:v>0.393613390108612</c:v>
                </c:pt>
                <c:pt idx="7">
                  <c:v>0.393613390108612</c:v>
                </c:pt>
                <c:pt idx="8">
                  <c:v>0.393613390108612</c:v>
                </c:pt>
                <c:pt idx="9">
                  <c:v>0.393613390108612</c:v>
                </c:pt>
                <c:pt idx="10">
                  <c:v>0.393613390108612</c:v>
                </c:pt>
                <c:pt idx="11">
                  <c:v>0.393613390108612</c:v>
                </c:pt>
                <c:pt idx="12">
                  <c:v>0.393613390108612</c:v>
                </c:pt>
                <c:pt idx="13">
                  <c:v>0.393613390108612</c:v>
                </c:pt>
                <c:pt idx="14">
                  <c:v>0.393613390108612</c:v>
                </c:pt>
                <c:pt idx="15">
                  <c:v>0.393613390108612</c:v>
                </c:pt>
                <c:pt idx="16">
                  <c:v>0.393613390108612</c:v>
                </c:pt>
                <c:pt idx="17">
                  <c:v>0.393613390108612</c:v>
                </c:pt>
                <c:pt idx="18">
                  <c:v>0.393613390108612</c:v>
                </c:pt>
                <c:pt idx="19">
                  <c:v>0.393613390108612</c:v>
                </c:pt>
                <c:pt idx="20">
                  <c:v>0.393613390108612</c:v>
                </c:pt>
                <c:pt idx="21">
                  <c:v>0.393613390108612</c:v>
                </c:pt>
                <c:pt idx="22">
                  <c:v>0.393613390108612</c:v>
                </c:pt>
                <c:pt idx="23">
                  <c:v>0.393613390108612</c:v>
                </c:pt>
                <c:pt idx="24">
                  <c:v>0.393613390108612</c:v>
                </c:pt>
                <c:pt idx="25">
                  <c:v>0.393613390108612</c:v>
                </c:pt>
                <c:pt idx="26">
                  <c:v>0.393613390108612</c:v>
                </c:pt>
                <c:pt idx="27">
                  <c:v>0.393613390108612</c:v>
                </c:pt>
                <c:pt idx="28">
                  <c:v>0.393613390108612</c:v>
                </c:pt>
                <c:pt idx="29">
                  <c:v>0.393613390108612</c:v>
                </c:pt>
                <c:pt idx="30">
                  <c:v>0.393613390108612</c:v>
                </c:pt>
                <c:pt idx="31">
                  <c:v>0.393613390108612</c:v>
                </c:pt>
                <c:pt idx="32">
                  <c:v>0.393613390108612</c:v>
                </c:pt>
                <c:pt idx="33">
                  <c:v>0.393613390108612</c:v>
                </c:pt>
                <c:pt idx="34">
                  <c:v>0.393613390108612</c:v>
                </c:pt>
                <c:pt idx="35">
                  <c:v>0.393613390108612</c:v>
                </c:pt>
                <c:pt idx="36">
                  <c:v>0.393613390108612</c:v>
                </c:pt>
                <c:pt idx="37">
                  <c:v>0.393613390108612</c:v>
                </c:pt>
                <c:pt idx="38">
                  <c:v>0.393613390108612</c:v>
                </c:pt>
                <c:pt idx="39">
                  <c:v>0.393613390108612</c:v>
                </c:pt>
                <c:pt idx="40">
                  <c:v>0.393613390108612</c:v>
                </c:pt>
                <c:pt idx="41">
                  <c:v>0.393613390108612</c:v>
                </c:pt>
                <c:pt idx="42">
                  <c:v>0.393613390108612</c:v>
                </c:pt>
                <c:pt idx="43">
                  <c:v>0.393613390108612</c:v>
                </c:pt>
                <c:pt idx="44">
                  <c:v>0.393613390108612</c:v>
                </c:pt>
                <c:pt idx="45">
                  <c:v>0.393613390108612</c:v>
                </c:pt>
                <c:pt idx="46">
                  <c:v>0.393613390108612</c:v>
                </c:pt>
                <c:pt idx="47">
                  <c:v>0.393613390108612</c:v>
                </c:pt>
                <c:pt idx="48">
                  <c:v>0.393613390108612</c:v>
                </c:pt>
                <c:pt idx="49">
                  <c:v>0.393613390108612</c:v>
                </c:pt>
                <c:pt idx="50">
                  <c:v>0.393613390108612</c:v>
                </c:pt>
              </c:numCache>
            </c:numRef>
          </c:yVal>
          <c:smooth val="0"/>
        </c:ser>
        <c:dLbls>
          <c:showLegendKey val="0"/>
          <c:showVal val="0"/>
          <c:showCatName val="0"/>
          <c:showSerName val="0"/>
          <c:showPercent val="0"/>
          <c:showBubbleSize val="0"/>
        </c:dLbls>
        <c:axId val="2115048104"/>
        <c:axId val="2115053608"/>
      </c:scatterChart>
      <c:valAx>
        <c:axId val="2115048104"/>
        <c:scaling>
          <c:orientation val="minMax"/>
          <c:max val="40.0"/>
          <c:min val="0.0"/>
        </c:scaling>
        <c:delete val="0"/>
        <c:axPos val="b"/>
        <c:title>
          <c:tx>
            <c:rich>
              <a:bodyPr/>
              <a:lstStyle/>
              <a:p>
                <a:pPr>
                  <a:defRPr/>
                </a:pPr>
                <a:r>
                  <a:rPr lang="en-US" dirty="0"/>
                  <a:t>Age (years)</a:t>
                </a:r>
              </a:p>
            </c:rich>
          </c:tx>
          <c:layout/>
          <c:overlay val="0"/>
        </c:title>
        <c:numFmt formatCode="General" sourceLinked="1"/>
        <c:majorTickMark val="out"/>
        <c:minorTickMark val="none"/>
        <c:tickLblPos val="nextTo"/>
        <c:crossAx val="2115053608"/>
        <c:crosses val="autoZero"/>
        <c:crossBetween val="midCat"/>
        <c:majorUnit val="5.0"/>
        <c:minorUnit val="1.0"/>
      </c:valAx>
      <c:valAx>
        <c:axId val="2115053608"/>
        <c:scaling>
          <c:orientation val="minMax"/>
          <c:max val="1.0"/>
        </c:scaling>
        <c:delete val="0"/>
        <c:axPos val="l"/>
        <c:title>
          <c:tx>
            <c:rich>
              <a:bodyPr rot="0" vert="horz"/>
              <a:lstStyle/>
              <a:p>
                <a:pPr>
                  <a:defRPr/>
                </a:pPr>
                <a:r>
                  <a:rPr lang="en-US" dirty="0"/>
                  <a:t>Survival</a:t>
                </a:r>
              </a:p>
            </c:rich>
          </c:tx>
          <c:layout/>
          <c:overlay val="0"/>
        </c:title>
        <c:numFmt formatCode="0.000" sourceLinked="1"/>
        <c:majorTickMark val="out"/>
        <c:minorTickMark val="none"/>
        <c:tickLblPos val="nextTo"/>
        <c:crossAx val="2115048104"/>
        <c:crossesAt val="0.0"/>
        <c:crossBetween val="midCat"/>
        <c:majorUnit val="0.2"/>
      </c:valAx>
    </c:plotArea>
    <c:plotVisOnly val="1"/>
    <c:dispBlanksAs val="gap"/>
    <c:showDLblsOverMax val="0"/>
  </c:chart>
  <c:spPr>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22719294851322"/>
          <c:y val="0.0184125033388013"/>
          <c:w val="0.765258652503939"/>
          <c:h val="0.88397424778819"/>
        </c:manualLayout>
      </c:layout>
      <c:lineChart>
        <c:grouping val="standard"/>
        <c:varyColors val="0"/>
        <c:ser>
          <c:idx val="1"/>
          <c:order val="0"/>
          <c:tx>
            <c:strRef>
              <c:f>'RUL (2)'!$F$6</c:f>
              <c:strCache>
                <c:ptCount val="1"/>
                <c:pt idx="0">
                  <c:v>Median Res Life</c:v>
                </c:pt>
              </c:strCache>
            </c:strRef>
          </c:tx>
          <c:spPr>
            <a:ln>
              <a:solidFill>
                <a:schemeClr val="tx1">
                  <a:lumMod val="85000"/>
                  <a:lumOff val="15000"/>
                </a:schemeClr>
              </a:solidFill>
            </a:ln>
          </c:spPr>
          <c:marker>
            <c:symbol val="none"/>
          </c:marker>
          <c:cat>
            <c:numRef>
              <c:f>'RUL (2)'!$C$7:$C$57</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cat>
          <c:val>
            <c:numRef>
              <c:f>'RUL (2)'!$F$7:$F$57</c:f>
              <c:numCache>
                <c:formatCode>0.0</c:formatCode>
                <c:ptCount val="51"/>
                <c:pt idx="0">
                  <c:v>22.6162673524094</c:v>
                </c:pt>
                <c:pt idx="1">
                  <c:v>21.62636535987648</c:v>
                </c:pt>
                <c:pt idx="2">
                  <c:v>20.66320158155629</c:v>
                </c:pt>
                <c:pt idx="3">
                  <c:v>19.73141728248073</c:v>
                </c:pt>
                <c:pt idx="4">
                  <c:v>18.83363080527848</c:v>
                </c:pt>
                <c:pt idx="5">
                  <c:v>17.97151390843381</c:v>
                </c:pt>
                <c:pt idx="6">
                  <c:v>17.14609018615263</c:v>
                </c:pt>
                <c:pt idx="7">
                  <c:v>16.3578743903884</c:v>
                </c:pt>
                <c:pt idx="8">
                  <c:v>15.60695780464451</c:v>
                </c:pt>
                <c:pt idx="9">
                  <c:v>14.8930720317484</c:v>
                </c:pt>
                <c:pt idx="10">
                  <c:v>14.21564333433656</c:v>
                </c:pt>
                <c:pt idx="11">
                  <c:v>13.57384227026197</c:v>
                </c:pt>
                <c:pt idx="12">
                  <c:v>12.96663023718251</c:v>
                </c:pt>
                <c:pt idx="13">
                  <c:v>12.39280315714088</c:v>
                </c:pt>
                <c:pt idx="14">
                  <c:v>11.85103197043265</c:v>
                </c:pt>
                <c:pt idx="15">
                  <c:v>11.33989946485761</c:v>
                </c:pt>
                <c:pt idx="16">
                  <c:v>10.8579330355321</c:v>
                </c:pt>
                <c:pt idx="17">
                  <c:v>10.40363313461587</c:v>
                </c:pt>
                <c:pt idx="18">
                  <c:v>9.97549736001282</c:v>
                </c:pt>
                <c:pt idx="19">
                  <c:v>9.57204030728781</c:v>
                </c:pt>
                <c:pt idx="20">
                  <c:v>9.19180944935183</c:v>
                </c:pt>
                <c:pt idx="21">
                  <c:v>8.833397406722413</c:v>
                </c:pt>
                <c:pt idx="22">
                  <c:v>8.49545102847497</c:v>
                </c:pt>
                <c:pt idx="23">
                  <c:v>8.176677726111798</c:v>
                </c:pt>
                <c:pt idx="24">
                  <c:v>7.875849497196377</c:v>
                </c:pt>
                <c:pt idx="25">
                  <c:v>7.59180505069337</c:v>
                </c:pt>
                <c:pt idx="26">
                  <c:v>7.323450408661841</c:v>
                </c:pt>
                <c:pt idx="27">
                  <c:v>7.069758315135107</c:v>
                </c:pt>
                <c:pt idx="28">
                  <c:v>6.82976673713824</c:v>
                </c:pt>
                <c:pt idx="29">
                  <c:v>6.602576697974777</c:v>
                </c:pt>
                <c:pt idx="30">
                  <c:v>6.387349641176144</c:v>
                </c:pt>
                <c:pt idx="31">
                  <c:v>6.18330448599334</c:v>
                </c:pt>
                <c:pt idx="32">
                  <c:v>5.989714502515945</c:v>
                </c:pt>
                <c:pt idx="33">
                  <c:v>5.805904106477826</c:v>
                </c:pt>
                <c:pt idx="34">
                  <c:v>5.631245650313931</c:v>
                </c:pt>
                <c:pt idx="35">
                  <c:v>5.465156267666137</c:v>
                </c:pt>
                <c:pt idx="36">
                  <c:v>5.30709481281353</c:v>
                </c:pt>
                <c:pt idx="37">
                  <c:v>5.156558923921338</c:v>
                </c:pt>
                <c:pt idx="38">
                  <c:v>5.013082229081046</c:v>
                </c:pt>
                <c:pt idx="39">
                  <c:v>4.876231706396148</c:v>
                </c:pt>
                <c:pt idx="40">
                  <c:v>4.745605203466987</c:v>
                </c:pt>
                <c:pt idx="41">
                  <c:v>4.620829117191977</c:v>
                </c:pt>
                <c:pt idx="42">
                  <c:v>4.501556231540079</c:v>
                </c:pt>
                <c:pt idx="43">
                  <c:v>4.387463708620047</c:v>
                </c:pt>
                <c:pt idx="44">
                  <c:v>4.278251226767741</c:v>
                </c:pt>
                <c:pt idx="45">
                  <c:v>4.173639258334219</c:v>
                </c:pt>
                <c:pt idx="46">
                  <c:v>4.0733674792493</c:v>
                </c:pt>
                <c:pt idx="47">
                  <c:v>3.977193302151301</c:v>
                </c:pt>
                <c:pt idx="48">
                  <c:v>3.884890524831697</c:v>
                </c:pt>
                <c:pt idx="49">
                  <c:v>3.796248085874537</c:v>
                </c:pt>
                <c:pt idx="50">
                  <c:v>3.711068919625795</c:v>
                </c:pt>
              </c:numCache>
            </c:numRef>
          </c:val>
          <c:smooth val="0"/>
        </c:ser>
        <c:ser>
          <c:idx val="2"/>
          <c:order val="1"/>
          <c:tx>
            <c:strRef>
              <c:f>'RUL (2)'!$G$6</c:f>
              <c:strCache>
                <c:ptCount val="1"/>
                <c:pt idx="0">
                  <c:v>Deemed RUL</c:v>
                </c:pt>
              </c:strCache>
            </c:strRef>
          </c:tx>
          <c:spPr>
            <a:ln>
              <a:solidFill>
                <a:srgbClr val="3366FF"/>
              </a:solidFill>
              <a:prstDash val="dash"/>
            </a:ln>
          </c:spPr>
          <c:marker>
            <c:symbol val="none"/>
          </c:marker>
          <c:cat>
            <c:numRef>
              <c:f>'RUL (2)'!$C$7:$C$57</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cat>
          <c:val>
            <c:numRef>
              <c:f>'RUL (2)'!$G$7:$G$57</c:f>
              <c:numCache>
                <c:formatCode>0.0</c:formatCode>
                <c:ptCount val="51"/>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numCache>
            </c:numRef>
          </c:val>
          <c:smooth val="0"/>
        </c:ser>
        <c:ser>
          <c:idx val="3"/>
          <c:order val="2"/>
          <c:tx>
            <c:strRef>
              <c:f>'RUL (2)'!$H$6</c:f>
              <c:strCache>
                <c:ptCount val="1"/>
                <c:pt idx="0">
                  <c:v>EUL - Age</c:v>
                </c:pt>
              </c:strCache>
            </c:strRef>
          </c:tx>
          <c:spPr>
            <a:ln>
              <a:solidFill>
                <a:schemeClr val="tx1"/>
              </a:solidFill>
              <a:prstDash val="sysDot"/>
            </a:ln>
          </c:spPr>
          <c:marker>
            <c:symbol val="none"/>
          </c:marker>
          <c:cat>
            <c:numRef>
              <c:f>'RUL (2)'!$C$7:$C$57</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cat>
          <c:val>
            <c:numRef>
              <c:f>'RUL (2)'!$H$7:$H$57</c:f>
              <c:numCache>
                <c:formatCode>0.0</c:formatCode>
                <c:ptCount val="51"/>
                <c:pt idx="0">
                  <c:v>22.6162673524094</c:v>
                </c:pt>
                <c:pt idx="1">
                  <c:v>21.6162673524094</c:v>
                </c:pt>
                <c:pt idx="2">
                  <c:v>20.6162673524094</c:v>
                </c:pt>
                <c:pt idx="3">
                  <c:v>19.6162673524094</c:v>
                </c:pt>
                <c:pt idx="4">
                  <c:v>18.6162673524094</c:v>
                </c:pt>
                <c:pt idx="5">
                  <c:v>17.6162673524094</c:v>
                </c:pt>
                <c:pt idx="6">
                  <c:v>16.6162673524094</c:v>
                </c:pt>
                <c:pt idx="7">
                  <c:v>15.61626735240937</c:v>
                </c:pt>
                <c:pt idx="8">
                  <c:v>14.61626735240937</c:v>
                </c:pt>
                <c:pt idx="9">
                  <c:v>13.61626735240937</c:v>
                </c:pt>
                <c:pt idx="10">
                  <c:v>12.61626735240937</c:v>
                </c:pt>
                <c:pt idx="11">
                  <c:v>11.61626735240937</c:v>
                </c:pt>
                <c:pt idx="12">
                  <c:v>10.61626735240937</c:v>
                </c:pt>
                <c:pt idx="13">
                  <c:v>9.616267352409373</c:v>
                </c:pt>
                <c:pt idx="14">
                  <c:v>8.616267352409373</c:v>
                </c:pt>
                <c:pt idx="15">
                  <c:v>7.616267352409373</c:v>
                </c:pt>
                <c:pt idx="16">
                  <c:v>6.616267352409373</c:v>
                </c:pt>
                <c:pt idx="17">
                  <c:v>5.616267352409373</c:v>
                </c:pt>
                <c:pt idx="18">
                  <c:v>4.616267352409373</c:v>
                </c:pt>
                <c:pt idx="19">
                  <c:v>3.616267352409374</c:v>
                </c:pt>
                <c:pt idx="20">
                  <c:v>2.616267352409374</c:v>
                </c:pt>
                <c:pt idx="21">
                  <c:v>1.616267352409373</c:v>
                </c:pt>
                <c:pt idx="22">
                  <c:v>0.616267352409374</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numCache>
            </c:numRef>
          </c:val>
          <c:smooth val="0"/>
        </c:ser>
        <c:ser>
          <c:idx val="0"/>
          <c:order val="3"/>
          <c:tx>
            <c:strRef>
              <c:f>'RUL (2)'!$I$6</c:f>
              <c:strCache>
                <c:ptCount val="1"/>
                <c:pt idx="0">
                  <c:v>Average RUL</c:v>
                </c:pt>
              </c:strCache>
            </c:strRef>
          </c:tx>
          <c:spPr>
            <a:ln>
              <a:solidFill>
                <a:srgbClr val="FF0000"/>
              </a:solidFill>
            </a:ln>
          </c:spPr>
          <c:marker>
            <c:symbol val="none"/>
          </c:marker>
          <c:val>
            <c:numRef>
              <c:f>'RUL (2)'!$I$7:$I$57</c:f>
              <c:numCache>
                <c:formatCode>0.0</c:formatCode>
                <c:ptCount val="51"/>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pt idx="22">
                  <c:v>9.0</c:v>
                </c:pt>
                <c:pt idx="23">
                  <c:v>9.0</c:v>
                </c:pt>
                <c:pt idx="24">
                  <c:v>9.0</c:v>
                </c:pt>
                <c:pt idx="25">
                  <c:v>9.0</c:v>
                </c:pt>
                <c:pt idx="26">
                  <c:v>9.0</c:v>
                </c:pt>
                <c:pt idx="27">
                  <c:v>9.0</c:v>
                </c:pt>
                <c:pt idx="28">
                  <c:v>9.0</c:v>
                </c:pt>
                <c:pt idx="29">
                  <c:v>9.0</c:v>
                </c:pt>
                <c:pt idx="30">
                  <c:v>9.0</c:v>
                </c:pt>
                <c:pt idx="31">
                  <c:v>9.0</c:v>
                </c:pt>
                <c:pt idx="32">
                  <c:v>9.0</c:v>
                </c:pt>
                <c:pt idx="33">
                  <c:v>9.0</c:v>
                </c:pt>
                <c:pt idx="34">
                  <c:v>9.0</c:v>
                </c:pt>
                <c:pt idx="35">
                  <c:v>9.0</c:v>
                </c:pt>
                <c:pt idx="36">
                  <c:v>9.0</c:v>
                </c:pt>
                <c:pt idx="37">
                  <c:v>9.0</c:v>
                </c:pt>
                <c:pt idx="38">
                  <c:v>9.0</c:v>
                </c:pt>
                <c:pt idx="39">
                  <c:v>9.0</c:v>
                </c:pt>
                <c:pt idx="40">
                  <c:v>9.0</c:v>
                </c:pt>
                <c:pt idx="41">
                  <c:v>9.0</c:v>
                </c:pt>
                <c:pt idx="42">
                  <c:v>9.0</c:v>
                </c:pt>
                <c:pt idx="43">
                  <c:v>9.0</c:v>
                </c:pt>
                <c:pt idx="44">
                  <c:v>9.0</c:v>
                </c:pt>
                <c:pt idx="45">
                  <c:v>9.0</c:v>
                </c:pt>
                <c:pt idx="46">
                  <c:v>9.0</c:v>
                </c:pt>
                <c:pt idx="47">
                  <c:v>9.0</c:v>
                </c:pt>
                <c:pt idx="48">
                  <c:v>9.0</c:v>
                </c:pt>
                <c:pt idx="49">
                  <c:v>9.0</c:v>
                </c:pt>
                <c:pt idx="50">
                  <c:v>9.0</c:v>
                </c:pt>
              </c:numCache>
            </c:numRef>
          </c:val>
          <c:smooth val="0"/>
        </c:ser>
        <c:dLbls>
          <c:showLegendKey val="0"/>
          <c:showVal val="0"/>
          <c:showCatName val="0"/>
          <c:showSerName val="0"/>
          <c:showPercent val="0"/>
          <c:showBubbleSize val="0"/>
        </c:dLbls>
        <c:marker val="1"/>
        <c:smooth val="0"/>
        <c:axId val="2039395720"/>
        <c:axId val="2039401272"/>
      </c:lineChart>
      <c:catAx>
        <c:axId val="2039395720"/>
        <c:scaling>
          <c:orientation val="minMax"/>
        </c:scaling>
        <c:delete val="0"/>
        <c:axPos val="b"/>
        <c:title>
          <c:tx>
            <c:rich>
              <a:bodyPr/>
              <a:lstStyle/>
              <a:p>
                <a:pPr>
                  <a:defRPr/>
                </a:pPr>
                <a:r>
                  <a:rPr lang="en-US" sz="1200" dirty="0"/>
                  <a:t>Age at Replacement</a:t>
                </a:r>
              </a:p>
            </c:rich>
          </c:tx>
          <c:layout/>
          <c:overlay val="0"/>
        </c:title>
        <c:numFmt formatCode="General" sourceLinked="1"/>
        <c:majorTickMark val="out"/>
        <c:minorTickMark val="none"/>
        <c:tickLblPos val="nextTo"/>
        <c:crossAx val="2039401272"/>
        <c:crosses val="autoZero"/>
        <c:auto val="1"/>
        <c:lblAlgn val="ctr"/>
        <c:lblOffset val="100"/>
        <c:tickLblSkip val="5"/>
        <c:noMultiLvlLbl val="0"/>
      </c:catAx>
      <c:valAx>
        <c:axId val="2039401272"/>
        <c:scaling>
          <c:orientation val="minMax"/>
        </c:scaling>
        <c:delete val="0"/>
        <c:axPos val="l"/>
        <c:majorGridlines/>
        <c:title>
          <c:tx>
            <c:rich>
              <a:bodyPr rot="0" vert="horz"/>
              <a:lstStyle/>
              <a:p>
                <a:pPr>
                  <a:defRPr/>
                </a:pPr>
                <a:r>
                  <a:rPr lang="en-US" sz="1200" dirty="0"/>
                  <a:t>RUL</a:t>
                </a:r>
              </a:p>
            </c:rich>
          </c:tx>
          <c:layout/>
          <c:overlay val="0"/>
        </c:title>
        <c:numFmt formatCode="0.0" sourceLinked="1"/>
        <c:majorTickMark val="out"/>
        <c:minorTickMark val="none"/>
        <c:tickLblPos val="nextTo"/>
        <c:crossAx val="2039395720"/>
        <c:crossesAt val="1.0"/>
        <c:crossBetween val="midCat"/>
      </c:valAx>
    </c:plotArea>
    <c:legend>
      <c:legendPos val="r"/>
      <c:legendEntry>
        <c:idx val="0"/>
        <c:txPr>
          <a:bodyPr/>
          <a:lstStyle/>
          <a:p>
            <a:pPr>
              <a:defRPr sz="1200" baseline="0"/>
            </a:pPr>
            <a:endParaRPr lang="en-US"/>
          </a:p>
        </c:txPr>
      </c:legendEntry>
      <c:legendEntry>
        <c:idx val="1"/>
        <c:txPr>
          <a:bodyPr/>
          <a:lstStyle/>
          <a:p>
            <a:pPr>
              <a:defRPr sz="1200" baseline="0"/>
            </a:pPr>
            <a:endParaRPr lang="en-US"/>
          </a:p>
        </c:txPr>
      </c:legendEntry>
      <c:legendEntry>
        <c:idx val="2"/>
        <c:txPr>
          <a:bodyPr/>
          <a:lstStyle/>
          <a:p>
            <a:pPr>
              <a:defRPr sz="1200" baseline="0"/>
            </a:pPr>
            <a:endParaRPr lang="en-US"/>
          </a:p>
        </c:txPr>
      </c:legendEntry>
      <c:legendEntry>
        <c:idx val="3"/>
        <c:txPr>
          <a:bodyPr/>
          <a:lstStyle/>
          <a:p>
            <a:pPr>
              <a:defRPr sz="1200" baseline="0"/>
            </a:pPr>
            <a:endParaRPr lang="en-US"/>
          </a:p>
        </c:txPr>
      </c:legendEntry>
      <c:layout>
        <c:manualLayout>
          <c:xMode val="edge"/>
          <c:yMode val="edge"/>
          <c:x val="0.786933935049117"/>
          <c:y val="0.391264182837455"/>
          <c:w val="0.211789825312606"/>
          <c:h val="0.16589760754683"/>
        </c:manualLayout>
      </c:layout>
      <c:overlay val="0"/>
    </c:legend>
    <c:plotVisOnly val="1"/>
    <c:dispBlanksAs val="gap"/>
    <c:showDLblsOverMax val="0"/>
  </c:chart>
  <c:spPr>
    <a:ln>
      <a:solidFill>
        <a:srgbClr val="3366FF"/>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0.39835</cdr:x>
      <cdr:y>0.22503</cdr:y>
    </cdr:from>
    <cdr:to>
      <cdr:x>0.40146</cdr:x>
      <cdr:y>0.91022</cdr:y>
    </cdr:to>
    <cdr:sp macro="" textlink="">
      <cdr:nvSpPr>
        <cdr:cNvPr id="3" name="Straight Connector 2"/>
        <cdr:cNvSpPr/>
      </cdr:nvSpPr>
      <cdr:spPr>
        <a:xfrm xmlns:a="http://schemas.openxmlformats.org/drawingml/2006/main">
          <a:off x="3278224" y="1018459"/>
          <a:ext cx="25594" cy="3101145"/>
        </a:xfrm>
        <a:prstGeom xmlns:a="http://schemas.openxmlformats.org/drawingml/2006/main" prst="line">
          <a:avLst/>
        </a:prstGeom>
        <a:ln xmlns:a="http://schemas.openxmlformats.org/drawingml/2006/main" w="254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0.65403</cdr:x>
      <cdr:y>0.57546</cdr:y>
    </cdr:from>
    <cdr:to>
      <cdr:x>0.65506</cdr:x>
      <cdr:y>0.91164</cdr:y>
    </cdr:to>
    <cdr:sp macro="" textlink="">
      <cdr:nvSpPr>
        <cdr:cNvPr id="5" name="Straight Connector 4"/>
        <cdr:cNvSpPr/>
      </cdr:nvSpPr>
      <cdr:spPr>
        <a:xfrm xmlns:a="http://schemas.openxmlformats.org/drawingml/2006/main">
          <a:off x="5382394" y="2604493"/>
          <a:ext cx="8477" cy="1521538"/>
        </a:xfrm>
        <a:prstGeom xmlns:a="http://schemas.openxmlformats.org/drawingml/2006/main" prst="line">
          <a:avLst/>
        </a:prstGeom>
        <a:ln xmlns:a="http://schemas.openxmlformats.org/drawingml/2006/main" w="254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0.40043</cdr:x>
      <cdr:y>0.56214</cdr:y>
    </cdr:from>
    <cdr:to>
      <cdr:x>0.65226</cdr:x>
      <cdr:y>0.67438</cdr:y>
    </cdr:to>
    <cdr:sp macro="" textlink="">
      <cdr:nvSpPr>
        <cdr:cNvPr id="7" name="Right Brace 6"/>
        <cdr:cNvSpPr/>
      </cdr:nvSpPr>
      <cdr:spPr>
        <a:xfrm xmlns:a="http://schemas.openxmlformats.org/drawingml/2006/main" rot="5400000">
          <a:off x="4077615" y="1761985"/>
          <a:ext cx="508008" cy="2072496"/>
        </a:xfrm>
        <a:prstGeom xmlns:a="http://schemas.openxmlformats.org/drawingml/2006/main" prst="rightBrace">
          <a:avLst>
            <a:gd name="adj1" fmla="val 8333"/>
            <a:gd name="adj2" fmla="val 48899"/>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0.45077</cdr:x>
      <cdr:y>0.68864</cdr:y>
    </cdr:from>
    <cdr:to>
      <cdr:x>0.63837</cdr:x>
      <cdr:y>0.868</cdr:y>
    </cdr:to>
    <cdr:sp macro="" textlink="">
      <cdr:nvSpPr>
        <cdr:cNvPr id="8" name="TextBox 7"/>
        <cdr:cNvSpPr txBox="1"/>
      </cdr:nvSpPr>
      <cdr:spPr>
        <a:xfrm xmlns:a="http://schemas.openxmlformats.org/drawingml/2006/main">
          <a:off x="3709663" y="3116740"/>
          <a:ext cx="1543904" cy="8117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RUL = Med </a:t>
          </a:r>
          <a:r>
            <a:rPr lang="en-US" sz="1400" b="1" dirty="0" smtClean="0"/>
            <a:t>RL</a:t>
          </a:r>
        </a:p>
        <a:p xmlns:a="http://schemas.openxmlformats.org/drawingml/2006/main">
          <a:r>
            <a:rPr lang="en-US" sz="1400" b="1" dirty="0" smtClean="0"/>
            <a:t>RUL = 25.9 – 14</a:t>
          </a:r>
        </a:p>
        <a:p xmlns:a="http://schemas.openxmlformats.org/drawingml/2006/main">
          <a:r>
            <a:rPr lang="en-US" sz="1400" b="1" dirty="0" smtClean="0"/>
            <a:t>RUL = 11.9 years</a:t>
          </a:r>
        </a:p>
      </cdr:txBody>
    </cdr:sp>
  </cdr:relSizeAnchor>
  <cdr:relSizeAnchor xmlns:cdr="http://schemas.openxmlformats.org/drawingml/2006/chartDrawing">
    <cdr:from>
      <cdr:x>0.12912</cdr:x>
      <cdr:y>0.14805</cdr:y>
    </cdr:from>
    <cdr:to>
      <cdr:x>0.23474</cdr:x>
      <cdr:y>0.21475</cdr:y>
    </cdr:to>
    <cdr:sp macro="" textlink="">
      <cdr:nvSpPr>
        <cdr:cNvPr id="9" name="TextBox 8"/>
        <cdr:cNvSpPr txBox="1"/>
      </cdr:nvSpPr>
      <cdr:spPr>
        <a:xfrm xmlns:a="http://schemas.openxmlformats.org/drawingml/2006/main">
          <a:off x="1062568" y="670054"/>
          <a:ext cx="869210" cy="3018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S(Age=14)</a:t>
          </a:r>
        </a:p>
      </cdr:txBody>
    </cdr:sp>
  </cdr:relSizeAnchor>
  <cdr:relSizeAnchor xmlns:cdr="http://schemas.openxmlformats.org/drawingml/2006/chartDrawing">
    <cdr:from>
      <cdr:x>0.13326</cdr:x>
      <cdr:y>0.49948</cdr:y>
    </cdr:from>
    <cdr:to>
      <cdr:x>0.23888</cdr:x>
      <cdr:y>0.55998</cdr:y>
    </cdr:to>
    <cdr:sp macro="" textlink="">
      <cdr:nvSpPr>
        <cdr:cNvPr id="10" name="TextBox 9"/>
        <cdr:cNvSpPr txBox="1"/>
      </cdr:nvSpPr>
      <cdr:spPr>
        <a:xfrm xmlns:a="http://schemas.openxmlformats.org/drawingml/2006/main">
          <a:off x="1096676" y="2260630"/>
          <a:ext cx="869211" cy="2738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S(Age=14)/2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10/15/14</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3A6C35-AD0F-5D40-B1D5-0F39C909E526}" type="slidenum">
              <a:rPr lang="en-US" smtClean="0"/>
              <a:t>‹#›</a:t>
            </a:fld>
            <a:endParaRPr lang="en-US" dirty="0"/>
          </a:p>
        </p:txBody>
      </p:sp>
    </p:spTree>
    <p:extLst>
      <p:ext uri="{BB962C8B-B14F-4D97-AF65-F5344CB8AC3E}">
        <p14:creationId xmlns:p14="http://schemas.microsoft.com/office/powerpoint/2010/main" val="37543042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r>
              <a:rPr lang="en-US" dirty="0" smtClean="0"/>
              <a:t>10/15/14</a:t>
            </a: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fld id="{B7D3FE5A-241D-2942-8E93-58E7E01202B9}" type="slidenum">
              <a:rPr lang="en-US"/>
              <a:pPr>
                <a:defRPr/>
              </a:pPr>
              <a:t>‹#›</a:t>
            </a:fld>
            <a:endParaRPr lang="en-US" dirty="0"/>
          </a:p>
        </p:txBody>
      </p:sp>
    </p:spTree>
    <p:extLst>
      <p:ext uri="{BB962C8B-B14F-4D97-AF65-F5344CB8AC3E}">
        <p14:creationId xmlns:p14="http://schemas.microsoft.com/office/powerpoint/2010/main" val="313875355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10/15/14</a:t>
            </a:r>
            <a:endParaRPr lang="en-US" dirty="0"/>
          </a:p>
        </p:txBody>
      </p:sp>
      <p:sp>
        <p:nvSpPr>
          <p:cNvPr id="5" name="Slide Number Placeholder 4"/>
          <p:cNvSpPr>
            <a:spLocks noGrp="1"/>
          </p:cNvSpPr>
          <p:nvPr>
            <p:ph type="sldNum" sz="quarter" idx="11"/>
          </p:nvPr>
        </p:nvSpPr>
        <p:spPr/>
        <p:txBody>
          <a:bodyPr/>
          <a:lstStyle/>
          <a:p>
            <a:pPr>
              <a:defRPr/>
            </a:pPr>
            <a:fld id="{B7D3FE5A-241D-2942-8E93-58E7E01202B9}" type="slidenum">
              <a:rPr lang="en-US" smtClean="0"/>
              <a:pPr>
                <a:defRPr/>
              </a:pPr>
              <a:t>1</a:t>
            </a:fld>
            <a:endParaRPr lang="en-US" dirty="0"/>
          </a:p>
        </p:txBody>
      </p:sp>
    </p:spTree>
    <p:extLst>
      <p:ext uri="{BB962C8B-B14F-4D97-AF65-F5344CB8AC3E}">
        <p14:creationId xmlns:p14="http://schemas.microsoft.com/office/powerpoint/2010/main" val="212720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1" dirty="0" smtClean="0"/>
              <a:t>Findings on </a:t>
            </a:r>
            <a:r>
              <a:rPr lang="en-US" b="1" dirty="0" smtClean="0"/>
              <a:t>this slide </a:t>
            </a:r>
            <a:r>
              <a:rPr lang="en-US" b="1" dirty="0" smtClean="0"/>
              <a:t>based on PA age</a:t>
            </a:r>
            <a:r>
              <a:rPr lang="en-US" b="1" baseline="0" dirty="0" smtClean="0"/>
              <a:t> data provided to us. </a:t>
            </a:r>
            <a:endParaRPr lang="en-US" b="1" baseline="0" dirty="0" smtClean="0"/>
          </a:p>
          <a:p>
            <a:pPr marL="171450" indent="-171450">
              <a:buFont typeface="Arial"/>
              <a:buChar char="•"/>
            </a:pPr>
            <a:endParaRPr lang="en-US" b="1" baseline="0" dirty="0" smtClean="0"/>
          </a:p>
          <a:p>
            <a:pPr marL="171450" indent="-171450">
              <a:buFont typeface="Arial"/>
              <a:buChar char="•"/>
            </a:pPr>
            <a:r>
              <a:rPr lang="en-US" b="1" baseline="0" dirty="0" smtClean="0"/>
              <a:t>Not all projects had complete data –e.g., replaced equipment </a:t>
            </a:r>
            <a:r>
              <a:rPr lang="en-US" b="1" baseline="0" dirty="0" smtClean="0"/>
              <a:t>age and/or efficiency. Data issues noted in report. </a:t>
            </a:r>
          </a:p>
          <a:p>
            <a:pPr marL="171450" indent="-171450">
              <a:buFont typeface="Arial"/>
              <a:buChar char="•"/>
            </a:pPr>
            <a:endParaRPr lang="en-US" b="1" baseline="0"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1" baseline="0" dirty="0" smtClean="0"/>
              <a:t>We used EULs and survival curves from LBNL Report and DOE to calculate Median Residual Life </a:t>
            </a:r>
          </a:p>
          <a:p>
            <a:pPr marL="0" indent="0">
              <a:buFont typeface="Arial"/>
              <a:buNone/>
            </a:pPr>
            <a:endParaRPr lang="en-US" b="1" baseline="0" dirty="0" smtClean="0"/>
          </a:p>
          <a:p>
            <a:pPr marL="171450" indent="-171450">
              <a:buFont typeface="Arial"/>
              <a:buChar char="•"/>
            </a:pPr>
            <a:r>
              <a:rPr lang="en-US" b="1" baseline="0" dirty="0" smtClean="0"/>
              <a:t>KEY FINDING = Wide range of replaced equipment ages</a:t>
            </a:r>
          </a:p>
          <a:p>
            <a:pPr marL="171450" indent="-171450">
              <a:buFont typeface="Arial"/>
              <a:buChar char="•"/>
            </a:pPr>
            <a:r>
              <a:rPr lang="en-US" b="1" baseline="0" dirty="0" smtClean="0"/>
              <a:t>KEY FINDING = RUL is not 0, even for oldest equipment</a:t>
            </a:r>
          </a:p>
          <a:p>
            <a:pPr marL="171450" indent="-171450">
              <a:buFont typeface="Arial"/>
              <a:buChar char="•"/>
            </a:pPr>
            <a:r>
              <a:rPr lang="en-US" b="1" baseline="0" dirty="0" smtClean="0"/>
              <a:t>KEY FINDING = PA RUL values are generally lower than what we computed</a:t>
            </a:r>
          </a:p>
          <a:p>
            <a:pPr marL="171450" indent="-171450">
              <a:buFont typeface="Arial"/>
              <a:buChar char="•"/>
            </a:pPr>
            <a:r>
              <a:rPr lang="en-US" b="1" baseline="0" dirty="0" smtClean="0"/>
              <a:t>KEY FINDING = Possible that PAs are leaving savings on the table, and/or paying too much for some projects with high RUL</a:t>
            </a:r>
            <a:endParaRPr lang="en-US" b="1"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p>
        </p:txBody>
      </p:sp>
      <p:sp>
        <p:nvSpPr>
          <p:cNvPr id="4" name="Slide Number Placeholder 3"/>
          <p:cNvSpPr>
            <a:spLocks noGrp="1"/>
          </p:cNvSpPr>
          <p:nvPr>
            <p:ph type="sldNum" sz="quarter" idx="10"/>
          </p:nvPr>
        </p:nvSpPr>
        <p:spPr/>
        <p:txBody>
          <a:bodyPr/>
          <a:lstStyle/>
          <a:p>
            <a:pPr>
              <a:defRPr/>
            </a:pPr>
            <a:fld id="{B7D3FE5A-241D-2942-8E93-58E7E01202B9}" type="slidenum">
              <a:rPr lang="en-US" smtClean="0"/>
              <a:pPr>
                <a:defRPr/>
              </a:pPr>
              <a:t>11</a:t>
            </a:fld>
            <a:endParaRPr lang="en-US" dirty="0"/>
          </a:p>
        </p:txBody>
      </p:sp>
    </p:spTree>
    <p:extLst>
      <p:ext uri="{BB962C8B-B14F-4D97-AF65-F5344CB8AC3E}">
        <p14:creationId xmlns:p14="http://schemas.microsoft.com/office/powerpoint/2010/main" val="76678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p>
        </p:txBody>
      </p:sp>
      <p:sp>
        <p:nvSpPr>
          <p:cNvPr id="4" name="Slide Number Placeholder 3"/>
          <p:cNvSpPr>
            <a:spLocks noGrp="1"/>
          </p:cNvSpPr>
          <p:nvPr>
            <p:ph type="sldNum" sz="quarter" idx="10"/>
          </p:nvPr>
        </p:nvSpPr>
        <p:spPr/>
        <p:txBody>
          <a:bodyPr/>
          <a:lstStyle/>
          <a:p>
            <a:pPr>
              <a:defRPr/>
            </a:pPr>
            <a:fld id="{B7D3FE5A-241D-2942-8E93-58E7E01202B9}" type="slidenum">
              <a:rPr lang="en-US" smtClean="0"/>
              <a:pPr>
                <a:defRPr/>
              </a:pPr>
              <a:t>12</a:t>
            </a:fld>
            <a:endParaRPr lang="en-US" dirty="0"/>
          </a:p>
        </p:txBody>
      </p:sp>
    </p:spTree>
    <p:extLst>
      <p:ext uri="{BB962C8B-B14F-4D97-AF65-F5344CB8AC3E}">
        <p14:creationId xmlns:p14="http://schemas.microsoft.com/office/powerpoint/2010/main" val="76678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p>
        </p:txBody>
      </p:sp>
      <p:sp>
        <p:nvSpPr>
          <p:cNvPr id="4" name="Slide Number Placeholder 3"/>
          <p:cNvSpPr>
            <a:spLocks noGrp="1"/>
          </p:cNvSpPr>
          <p:nvPr>
            <p:ph type="sldNum" sz="quarter" idx="10"/>
          </p:nvPr>
        </p:nvSpPr>
        <p:spPr/>
        <p:txBody>
          <a:bodyPr/>
          <a:lstStyle/>
          <a:p>
            <a:pPr>
              <a:defRPr/>
            </a:pPr>
            <a:fld id="{B7D3FE5A-241D-2942-8E93-58E7E01202B9}" type="slidenum">
              <a:rPr lang="en-US" smtClean="0"/>
              <a:pPr>
                <a:defRPr/>
              </a:pPr>
              <a:t>13</a:t>
            </a:fld>
            <a:endParaRPr lang="en-US" dirty="0"/>
          </a:p>
        </p:txBody>
      </p:sp>
    </p:spTree>
    <p:extLst>
      <p:ext uri="{BB962C8B-B14F-4D97-AF65-F5344CB8AC3E}">
        <p14:creationId xmlns:p14="http://schemas.microsoft.com/office/powerpoint/2010/main" val="76678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1" dirty="0" smtClean="0"/>
              <a:t>Note:</a:t>
            </a:r>
            <a:r>
              <a:rPr lang="en-US" b="1" baseline="0" dirty="0" smtClean="0"/>
              <a:t> All of the CT, MA and NH ER programs were using dual baselines when we started the research in 2014. </a:t>
            </a:r>
            <a:endParaRPr lang="en-US" b="1"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1" dirty="0" smtClean="0"/>
              <a:t>Gas furnace baseline efficiency increased to 80% in 2015. Next changes</a:t>
            </a:r>
            <a:r>
              <a:rPr lang="en-US" b="1" baseline="0" dirty="0" smtClean="0"/>
              <a:t> in 2021.</a:t>
            </a:r>
            <a:endParaRPr lang="en-US" b="1" dirty="0" smtClean="0"/>
          </a:p>
          <a:p>
            <a:pPr marL="171450" indent="-171450">
              <a:buFont typeface="Arial"/>
              <a:buChar char="•"/>
            </a:pPr>
            <a:endParaRPr lang="en-US" b="1" dirty="0" smtClean="0"/>
          </a:p>
          <a:p>
            <a:pPr marL="171450" indent="-171450">
              <a:buFont typeface="Arial"/>
              <a:buChar char="•"/>
            </a:pPr>
            <a:r>
              <a:rPr lang="en-US" b="1" dirty="0" smtClean="0"/>
              <a:t>Gas</a:t>
            </a:r>
            <a:r>
              <a:rPr lang="en-US" b="1" baseline="0" dirty="0" smtClean="0"/>
              <a:t> boiler baseline now 82%. Next changes in 2021.</a:t>
            </a:r>
          </a:p>
          <a:p>
            <a:pPr marL="171450" indent="-171450">
              <a:buFont typeface="Arial"/>
              <a:buChar char="•"/>
            </a:pPr>
            <a:endParaRPr lang="en-US" b="1" baseline="0" dirty="0" smtClean="0"/>
          </a:p>
          <a:p>
            <a:pPr marL="171450" indent="-171450">
              <a:buFont typeface="Arial"/>
              <a:buChar char="•"/>
            </a:pPr>
            <a:r>
              <a:rPr lang="en-US" b="1" baseline="0" dirty="0" smtClean="0"/>
              <a:t>Next changes to CAC and Heat Pumps in 2022. </a:t>
            </a:r>
          </a:p>
          <a:p>
            <a:pPr marL="171450" indent="-171450">
              <a:buFont typeface="Arial"/>
              <a:buChar char="•"/>
            </a:pPr>
            <a:endParaRPr lang="en-US" b="1" baseline="0" dirty="0" smtClean="0"/>
          </a:p>
          <a:p>
            <a:pPr marL="171450" indent="-171450">
              <a:buFont typeface="Arial"/>
              <a:buChar char="•"/>
            </a:pPr>
            <a:r>
              <a:rPr lang="en-US" b="1" baseline="0" dirty="0" smtClean="0"/>
              <a:t>DOE codes on 6 year cycle</a:t>
            </a:r>
          </a:p>
          <a:p>
            <a:pPr marL="171450" indent="-171450">
              <a:buFont typeface="Arial"/>
              <a:buChar char="•"/>
            </a:pPr>
            <a:endParaRPr lang="en-US" b="1" baseline="0" dirty="0" smtClean="0"/>
          </a:p>
          <a:p>
            <a:pPr marL="171450" indent="-171450">
              <a:buFont typeface="Arial"/>
              <a:buChar char="•"/>
            </a:pPr>
            <a:r>
              <a:rPr lang="en-US" b="1" baseline="0" dirty="0" smtClean="0"/>
              <a:t>No locations in NEEP territory exceed federal standards for residential HVAC.</a:t>
            </a:r>
            <a:endParaRPr lang="en-US" b="1"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Arial" charset="0"/>
                <a:ea typeface="ＭＳ Ｐゴシック" charset="0"/>
                <a:cs typeface="Arial" charset="0"/>
              </a:rPr>
              <a:t>The ER Cost Factor represents the cost, in percentage terms, of bringing forward to the present the future “normal” replacement of the existing equipment.</a:t>
            </a:r>
            <a:r>
              <a:rPr lang="en-US" b="1" dirty="0" smtClean="0">
                <a:effectLst/>
              </a:rPr>
              <a:t> </a:t>
            </a:r>
            <a:endParaRPr lang="en-US" b="1" dirty="0" smtClean="0"/>
          </a:p>
          <a:p>
            <a:endParaRPr lang="en-US" b="1" dirty="0" smtClean="0"/>
          </a:p>
          <a:p>
            <a:r>
              <a:rPr lang="en-US" b="1" dirty="0" smtClean="0"/>
              <a:t>Getting </a:t>
            </a:r>
            <a:r>
              <a:rPr lang="en-US" b="1" dirty="0" smtClean="0"/>
              <a:t>RUL right</a:t>
            </a:r>
            <a:r>
              <a:rPr lang="en-US" b="1" baseline="0" dirty="0" smtClean="0"/>
              <a:t> matters for cost-effectiveness </a:t>
            </a:r>
          </a:p>
        </p:txBody>
      </p:sp>
      <p:sp>
        <p:nvSpPr>
          <p:cNvPr id="4" name="Slide Number Placeholder 3"/>
          <p:cNvSpPr>
            <a:spLocks noGrp="1"/>
          </p:cNvSpPr>
          <p:nvPr>
            <p:ph type="sldNum" sz="quarter" idx="10"/>
          </p:nvPr>
        </p:nvSpPr>
        <p:spPr/>
        <p:txBody>
          <a:bodyPr/>
          <a:lstStyle/>
          <a:p>
            <a:fld id="{7A0EAA03-648E-4302-B604-F6239487349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MORE</a:t>
            </a:r>
            <a:r>
              <a:rPr lang="en-US" b="1" baseline="0" dirty="0" smtClean="0"/>
              <a:t> KEY POINTS: </a:t>
            </a:r>
          </a:p>
          <a:p>
            <a:endParaRPr lang="en-US" b="1" baseline="0" dirty="0" smtClean="0"/>
          </a:p>
          <a:p>
            <a:pPr marL="171450" indent="-171450">
              <a:buFont typeface="Arial"/>
              <a:buChar char="•"/>
            </a:pPr>
            <a:r>
              <a:rPr lang="en-US" b="1" baseline="0" dirty="0" smtClean="0"/>
              <a:t>A 40 </a:t>
            </a:r>
            <a:r>
              <a:rPr lang="en-US" b="1" baseline="0" dirty="0" err="1" smtClean="0"/>
              <a:t>yr</a:t>
            </a:r>
            <a:r>
              <a:rPr lang="en-US" b="1" baseline="0" dirty="0" smtClean="0"/>
              <a:t> old furnace is less costly to replace and may still be producing savings – program should not automatically disqualify the oldest equipment. </a:t>
            </a:r>
          </a:p>
          <a:p>
            <a:pPr marL="0" indent="0">
              <a:buFont typeface="Arial"/>
              <a:buNone/>
            </a:pPr>
            <a:endParaRPr lang="en-US" b="1" baseline="0" dirty="0" smtClean="0"/>
          </a:p>
          <a:p>
            <a:pPr marL="171450" indent="-171450">
              <a:buFont typeface="Arial"/>
              <a:buChar char="•"/>
            </a:pPr>
            <a:r>
              <a:rPr lang="en-US" b="1" baseline="0" dirty="0" smtClean="0"/>
              <a:t>Projects with high RUL may produce savings over a longer timeframe, but also have higher IC – these move in the same direction. </a:t>
            </a:r>
            <a:endParaRPr lang="en-US" b="1" dirty="0"/>
          </a:p>
        </p:txBody>
      </p:sp>
      <p:sp>
        <p:nvSpPr>
          <p:cNvPr id="4" name="Date Placeholder 3"/>
          <p:cNvSpPr>
            <a:spLocks noGrp="1"/>
          </p:cNvSpPr>
          <p:nvPr>
            <p:ph type="dt" idx="10"/>
          </p:nvPr>
        </p:nvSpPr>
        <p:spPr/>
        <p:txBody>
          <a:bodyPr/>
          <a:lstStyle/>
          <a:p>
            <a:pPr>
              <a:defRPr/>
            </a:pPr>
            <a:r>
              <a:rPr lang="en-US" dirty="0" smtClean="0"/>
              <a:t>10/15/14</a:t>
            </a:r>
            <a:endParaRPr lang="en-US" dirty="0"/>
          </a:p>
        </p:txBody>
      </p:sp>
      <p:sp>
        <p:nvSpPr>
          <p:cNvPr id="5" name="Slide Number Placeholder 4"/>
          <p:cNvSpPr>
            <a:spLocks noGrp="1"/>
          </p:cNvSpPr>
          <p:nvPr>
            <p:ph type="sldNum" sz="quarter" idx="11"/>
          </p:nvPr>
        </p:nvSpPr>
        <p:spPr/>
        <p:txBody>
          <a:bodyPr/>
          <a:lstStyle/>
          <a:p>
            <a:pPr>
              <a:defRPr/>
            </a:pPr>
            <a:fld id="{B7D3FE5A-241D-2942-8E93-58E7E01202B9}" type="slidenum">
              <a:rPr lang="en-US" smtClean="0"/>
              <a:pPr>
                <a:defRPr/>
              </a:pPr>
              <a:t>17</a:t>
            </a:fld>
            <a:endParaRPr lang="en-US" dirty="0"/>
          </a:p>
        </p:txBody>
      </p:sp>
    </p:spTree>
    <p:extLst>
      <p:ext uri="{BB962C8B-B14F-4D97-AF65-F5344CB8AC3E}">
        <p14:creationId xmlns:p14="http://schemas.microsoft.com/office/powerpoint/2010/main" val="2411638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b="1" baseline="0" dirty="0" smtClean="0"/>
              <a:t>It is more difficult to assemble age, efficiency data after the program has ended. Do it during implementation. </a:t>
            </a:r>
          </a:p>
          <a:p>
            <a:pPr marL="0" indent="0">
              <a:buFont typeface="Arial"/>
              <a:buNone/>
            </a:pPr>
            <a:endParaRPr lang="en-US" b="1" baseline="0" dirty="0" smtClean="0"/>
          </a:p>
        </p:txBody>
      </p:sp>
      <p:sp>
        <p:nvSpPr>
          <p:cNvPr id="4" name="Slide Number Placeholder 3"/>
          <p:cNvSpPr>
            <a:spLocks noGrp="1"/>
          </p:cNvSpPr>
          <p:nvPr>
            <p:ph type="sldNum" sz="quarter" idx="10"/>
          </p:nvPr>
        </p:nvSpPr>
        <p:spPr/>
        <p:txBody>
          <a:bodyPr/>
          <a:lstStyle/>
          <a:p>
            <a:fld id="{7A0EAA03-648E-4302-B604-F6239487349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Note:</a:t>
            </a:r>
            <a:r>
              <a:rPr lang="en-US" b="1" baseline="0" dirty="0" smtClean="0"/>
              <a:t> All of the CT, MA and NH ER programs were using dual baselines when we started the research in 2014.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Other states use dual baselines too – Arizona, Arkansas</a:t>
            </a:r>
            <a:endParaRPr lang="en-US" b="1" dirty="0" smtClean="0"/>
          </a:p>
          <a:p>
            <a:endParaRPr lang="en-US"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a:t>
            </a:r>
            <a:r>
              <a:rPr lang="en-US" b="1" baseline="0" dirty="0" smtClean="0"/>
              <a:t>found that most households won’t spend more than $1,000 on repairs – the equipment has essentially failed. </a:t>
            </a:r>
            <a:endParaRPr lang="en-US" b="1"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1" dirty="0" smtClean="0"/>
              <a:t>Other equipment</a:t>
            </a:r>
            <a:r>
              <a:rPr lang="en-US" b="1" baseline="0" dirty="0" smtClean="0"/>
              <a:t> information sources are listed in the report appendices</a:t>
            </a:r>
            <a:endParaRPr lang="en-US" b="1" dirty="0" smtClean="0"/>
          </a:p>
        </p:txBody>
      </p:sp>
      <p:sp>
        <p:nvSpPr>
          <p:cNvPr id="4" name="Slide Number Placeholder 3"/>
          <p:cNvSpPr>
            <a:spLocks noGrp="1"/>
          </p:cNvSpPr>
          <p:nvPr>
            <p:ph type="sldNum" sz="quarter" idx="10"/>
          </p:nvPr>
        </p:nvSpPr>
        <p:spPr/>
        <p:txBody>
          <a:bodyPr/>
          <a:lstStyle/>
          <a:p>
            <a:fld id="{7A0EAA03-648E-4302-B604-F6239487349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1" dirty="0" smtClean="0"/>
              <a:t>Survival curve</a:t>
            </a:r>
            <a:r>
              <a:rPr lang="en-US" b="1" baseline="0" dirty="0" smtClean="0"/>
              <a:t> tables and formulas included in our report appendices</a:t>
            </a:r>
            <a:endParaRPr lang="en-US" b="1" dirty="0" smtClean="0"/>
          </a:p>
        </p:txBody>
      </p:sp>
      <p:sp>
        <p:nvSpPr>
          <p:cNvPr id="4" name="Slide Number Placeholder 3"/>
          <p:cNvSpPr>
            <a:spLocks noGrp="1"/>
          </p:cNvSpPr>
          <p:nvPr>
            <p:ph type="sldNum" sz="quarter" idx="10"/>
          </p:nvPr>
        </p:nvSpPr>
        <p:spPr/>
        <p:txBody>
          <a:bodyPr/>
          <a:lstStyle/>
          <a:p>
            <a:fld id="{7A0EAA03-648E-4302-B604-F6239487349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D3FE5A-241D-2942-8E93-58E7E01202B9}" type="slidenum">
              <a:rPr lang="en-US" smtClean="0"/>
              <a:pPr>
                <a:defRPr/>
              </a:pPr>
              <a:t>26</a:t>
            </a:fld>
            <a:endParaRPr lang="en-US" dirty="0"/>
          </a:p>
        </p:txBody>
      </p:sp>
    </p:spTree>
    <p:extLst>
      <p:ext uri="{BB962C8B-B14F-4D97-AF65-F5344CB8AC3E}">
        <p14:creationId xmlns:p14="http://schemas.microsoft.com/office/powerpoint/2010/main" val="2767819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D3FE5A-241D-2942-8E93-58E7E01202B9}" type="slidenum">
              <a:rPr lang="en-US" smtClean="0"/>
              <a:pPr>
                <a:defRPr/>
              </a:pPr>
              <a:t>27</a:t>
            </a:fld>
            <a:endParaRPr lang="en-US" dirty="0"/>
          </a:p>
        </p:txBody>
      </p:sp>
    </p:spTree>
    <p:extLst>
      <p:ext uri="{BB962C8B-B14F-4D97-AF65-F5344CB8AC3E}">
        <p14:creationId xmlns:p14="http://schemas.microsoft.com/office/powerpoint/2010/main" val="276781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Normal Replacement</a:t>
            </a:r>
            <a:r>
              <a:rPr lang="en-US" baseline="0" dirty="0" smtClean="0"/>
              <a:t> – replacement outside a program for any reason</a:t>
            </a:r>
            <a:endParaRPr lang="en-US"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EUL =</a:t>
            </a:r>
            <a:r>
              <a:rPr lang="en-US" b="1" baseline="0" dirty="0" smtClean="0"/>
              <a:t> </a:t>
            </a:r>
            <a:r>
              <a:rPr lang="en-US" sz="1200" b="1" dirty="0" smtClean="0">
                <a:solidFill>
                  <a:schemeClr val="tx2"/>
                </a:solidFill>
              </a:rPr>
              <a:t>the age at which 50% of </a:t>
            </a:r>
            <a:r>
              <a:rPr lang="en-US" sz="1200" b="1" dirty="0" smtClean="0">
                <a:solidFill>
                  <a:schemeClr val="tx2"/>
                </a:solidFill>
              </a:rPr>
              <a:t>installed equipment </a:t>
            </a:r>
            <a:r>
              <a:rPr lang="en-US" sz="1200" b="1" dirty="0" smtClean="0">
                <a:solidFill>
                  <a:schemeClr val="tx2"/>
                </a:solidFill>
              </a:rPr>
              <a:t>will continue to operate</a:t>
            </a:r>
            <a:endParaRPr lang="en-US" b="1" baseline="0" dirty="0" smtClean="0"/>
          </a:p>
          <a:p>
            <a:endParaRPr lang="en-US" b="1" baseline="0" dirty="0" smtClean="0"/>
          </a:p>
          <a:p>
            <a:r>
              <a:rPr lang="en-US" b="1" baseline="0" dirty="0" smtClean="0"/>
              <a:t>RUL = difference between current age of equipment and the time of normal replacement, GIVEN THAT THE EQUIPMENT IS IN PLACE AND STILL OPERATING. Later we’ll show how survival curves are used to compute RUL. </a:t>
            </a:r>
          </a:p>
          <a:p>
            <a:endParaRPr lang="en-US" b="1" baseline="0" dirty="0" smtClean="0"/>
          </a:p>
        </p:txBody>
      </p:sp>
      <p:sp>
        <p:nvSpPr>
          <p:cNvPr id="4" name="Slide Number Placeholder 3"/>
          <p:cNvSpPr>
            <a:spLocks noGrp="1"/>
          </p:cNvSpPr>
          <p:nvPr>
            <p:ph type="sldNum" sz="quarter" idx="10"/>
          </p:nvPr>
        </p:nvSpPr>
        <p:spPr/>
        <p:txBody>
          <a:bodyPr/>
          <a:lstStyle/>
          <a:p>
            <a:fld id="{7A0EAA03-648E-4302-B604-F6239487349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 Note that horizontal axis is TIME</a:t>
            </a:r>
          </a:p>
          <a:p>
            <a:r>
              <a:rPr lang="en-US" b="1" baseline="0" dirty="0" smtClean="0"/>
              <a:t> </a:t>
            </a:r>
          </a:p>
          <a:p>
            <a:r>
              <a:rPr lang="en-US" b="1" baseline="0" dirty="0" smtClean="0"/>
              <a:t>* The RUL – T2-T1 – and assumed energy efficiency of the future new equipment – B in the diagram – have important impacts on ER measure savings, incremental costs, and cost effectiveness, and can inform measure eligibility and incentive levels. </a:t>
            </a:r>
          </a:p>
        </p:txBody>
      </p:sp>
      <p:sp>
        <p:nvSpPr>
          <p:cNvPr id="4" name="Slide Number Placeholder 3"/>
          <p:cNvSpPr>
            <a:spLocks noGrp="1"/>
          </p:cNvSpPr>
          <p:nvPr>
            <p:ph type="sldNum" sz="quarter" idx="10"/>
          </p:nvPr>
        </p:nvSpPr>
        <p:spPr/>
        <p:txBody>
          <a:bodyPr/>
          <a:lstStyle/>
          <a:p>
            <a:fld id="{7A0EAA03-648E-4302-B604-F6239487349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b="1" dirty="0" smtClean="0"/>
              <a:t>The </a:t>
            </a:r>
            <a:r>
              <a:rPr lang="en-US" b="1" dirty="0" smtClean="0"/>
              <a:t>rest</a:t>
            </a:r>
            <a:r>
              <a:rPr lang="en-US" b="1" baseline="0" dirty="0" smtClean="0"/>
              <a:t> of our presentation focuses mainly on RUL, </a:t>
            </a:r>
            <a:r>
              <a:rPr lang="en-US" b="1" baseline="0" dirty="0" smtClean="0"/>
              <a:t>energy savings </a:t>
            </a:r>
            <a:r>
              <a:rPr lang="en-US" b="1" baseline="0" dirty="0" smtClean="0"/>
              <a:t>and incremental cost issues, but we also conducted some qualitative research on motivations for ER projects and installation contractor practices. </a:t>
            </a:r>
            <a:endParaRPr lang="en-US" b="1" baseline="0" dirty="0" smtClean="0"/>
          </a:p>
          <a:p>
            <a:pPr marL="0" indent="0">
              <a:buFont typeface="Arial"/>
              <a:buNone/>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b="1" dirty="0" smtClean="0"/>
              <a:t>Findings cut across multiple states – NH, MA, CT, MD</a:t>
            </a:r>
          </a:p>
          <a:p>
            <a:pPr marL="0" indent="0">
              <a:buFont typeface="Arial"/>
              <a:buNone/>
            </a:pPr>
            <a:endParaRPr lang="en-US" b="1" baseline="0" dirty="0" smtClean="0"/>
          </a:p>
          <a:p>
            <a:pPr marL="0" indent="0">
              <a:buFont typeface="Arial"/>
              <a:buNone/>
            </a:pPr>
            <a:r>
              <a:rPr lang="en-US" b="1" baseline="0" dirty="0" smtClean="0"/>
              <a:t>Detailed findings from these activities are in the final report. </a:t>
            </a:r>
            <a:endParaRPr lang="en-US" b="1"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endParaRPr lang="en-US" dirty="0" smtClean="0"/>
          </a:p>
          <a:p>
            <a:pPr marL="171450" indent="-171450">
              <a:buFont typeface="Arial"/>
              <a:buChar char="•"/>
            </a:pPr>
            <a:r>
              <a:rPr lang="en-US" b="1" dirty="0" smtClean="0"/>
              <a:t>This</a:t>
            </a:r>
            <a:r>
              <a:rPr lang="en-US" b="1" baseline="0" dirty="0" smtClean="0"/>
              <a:t> method uses an estimated survival function that determines the probability distribution of the age at replacement of a specific type of equipment.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en-US" b="1"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1" dirty="0" smtClean="0"/>
              <a:t>Arkansas, Texas and Louisiana </a:t>
            </a:r>
            <a:r>
              <a:rPr lang="en-US" b="1" baseline="0" dirty="0" smtClean="0"/>
              <a:t>use survival curves for RUL. </a:t>
            </a:r>
            <a:endParaRPr lang="en-US" b="1" baseline="0" dirty="0" smtClean="0"/>
          </a:p>
          <a:p>
            <a:pPr marL="171450" indent="-171450">
              <a:buFont typeface="Arial"/>
              <a:buChar char="•"/>
            </a:pPr>
            <a:endParaRPr lang="en-US" b="1" baseline="0" dirty="0" smtClean="0"/>
          </a:p>
          <a:p>
            <a:pPr marL="171450" indent="-171450">
              <a:buFont typeface="Arial"/>
              <a:buChar char="•"/>
            </a:pPr>
            <a:r>
              <a:rPr lang="en-US" b="1" baseline="0" dirty="0" smtClean="0"/>
              <a:t>Reflects fact that the probability that equipment will reach a given age </a:t>
            </a:r>
            <a:r>
              <a:rPr lang="en-US" b="1" u="sng" baseline="0" dirty="0" smtClean="0"/>
              <a:t>increases</a:t>
            </a:r>
            <a:r>
              <a:rPr lang="en-US" b="1" baseline="0" dirty="0" smtClean="0"/>
              <a:t> with current age. </a:t>
            </a:r>
          </a:p>
          <a:p>
            <a:pPr marL="171450" indent="-171450">
              <a:buFont typeface="Arial"/>
              <a:buChar char="•"/>
            </a:pPr>
            <a:endParaRPr lang="en-US" b="1" baseline="0" dirty="0" smtClean="0"/>
          </a:p>
          <a:p>
            <a:pPr marL="171450" indent="-171450">
              <a:buFont typeface="Arial"/>
              <a:buChar char="•"/>
            </a:pPr>
            <a:r>
              <a:rPr lang="en-US" b="1" baseline="0" dirty="0" smtClean="0"/>
              <a:t>In this example, the EUL for all furnaces is 22.6 years (LBNL estimate)</a:t>
            </a:r>
          </a:p>
          <a:p>
            <a:pPr marL="171450" indent="-171450">
              <a:buFont typeface="Arial"/>
              <a:buChar char="•"/>
            </a:pPr>
            <a:r>
              <a:rPr lang="en-US" b="1" baseline="0" dirty="0" smtClean="0"/>
              <a:t>Just using the furnace age of 14 years and this EUL would result in an RUL of 8.6 years</a:t>
            </a:r>
          </a:p>
          <a:p>
            <a:pPr marL="171450" indent="-171450">
              <a:buFont typeface="Arial"/>
              <a:buChar char="•"/>
            </a:pPr>
            <a:r>
              <a:rPr lang="en-US" b="1" baseline="0" dirty="0" smtClean="0"/>
              <a:t>At age 14 years, however, the median replacement age for surviving equipment increases to 25.9 years, for a median residual life of 11.9 years. </a:t>
            </a:r>
          </a:p>
          <a:p>
            <a:pPr marL="0" indent="0">
              <a:buFont typeface="Arial"/>
              <a:buNone/>
            </a:pPr>
            <a:endParaRPr lang="en-US" b="1" baseline="0" dirty="0" smtClean="0"/>
          </a:p>
          <a:p>
            <a:pPr marL="171450" indent="-171450">
              <a:buFont typeface="Arial"/>
              <a:buChar char="•"/>
            </a:pPr>
            <a:r>
              <a:rPr lang="en-US" b="1" baseline="0" dirty="0" smtClean="0"/>
              <a:t>This is the method we used to calculate RULs</a:t>
            </a:r>
            <a:endParaRPr lang="en-US" b="1"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1" dirty="0" smtClean="0"/>
              <a:t>This</a:t>
            </a:r>
            <a:r>
              <a:rPr lang="en-US" b="1" baseline="0" dirty="0" smtClean="0"/>
              <a:t> slide shows the consequences of using different RUL calculation methods. You will get different values depending on age of equipment and method used.</a:t>
            </a:r>
            <a:endParaRPr lang="en-US" b="1" dirty="0" smtClean="0"/>
          </a:p>
          <a:p>
            <a:pPr marL="171450" indent="-171450">
              <a:buFont typeface="Arial"/>
              <a:buChar char="•"/>
            </a:pPr>
            <a:endParaRPr lang="en-US" b="1" dirty="0" smtClean="0"/>
          </a:p>
          <a:p>
            <a:pPr marL="171450" indent="-171450">
              <a:buFont typeface="Arial"/>
              <a:buChar char="•"/>
            </a:pPr>
            <a:r>
              <a:rPr lang="en-US" b="1" dirty="0" smtClean="0"/>
              <a:t>Average RUL in Red was calculated</a:t>
            </a:r>
            <a:r>
              <a:rPr lang="en-US" b="1" baseline="0" dirty="0" smtClean="0"/>
              <a:t> by Evergreen using Residual Median Life Method for each individual project.</a:t>
            </a:r>
          </a:p>
          <a:p>
            <a:pPr marL="171450" indent="-171450">
              <a:buFont typeface="Arial"/>
              <a:buChar char="•"/>
            </a:pPr>
            <a:endParaRPr lang="en-US" b="1" baseline="0" dirty="0" smtClean="0"/>
          </a:p>
          <a:p>
            <a:pPr marL="171450" indent="-171450">
              <a:buFont typeface="Arial"/>
              <a:buChar char="•"/>
            </a:pPr>
            <a:r>
              <a:rPr lang="en-US" b="1" baseline="0" dirty="0" smtClean="0"/>
              <a:t>Shows that for furnaces we derived RUL values higher than the deemed values used by some PAs</a:t>
            </a:r>
            <a:endParaRPr lang="en-US" b="1" dirty="0"/>
          </a:p>
        </p:txBody>
      </p:sp>
      <p:sp>
        <p:nvSpPr>
          <p:cNvPr id="4" name="Slide Number Placeholder 3"/>
          <p:cNvSpPr>
            <a:spLocks noGrp="1"/>
          </p:cNvSpPr>
          <p:nvPr>
            <p:ph type="sldNum" sz="quarter" idx="10"/>
          </p:nvPr>
        </p:nvSpPr>
        <p:spPr/>
        <p:txBody>
          <a:bodyPr/>
          <a:lstStyle/>
          <a:p>
            <a:fld id="{7A0EAA03-648E-4302-B604-F6239487349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3D4"/>
        </a:solidFill>
        <a:effectLst/>
      </p:bgPr>
    </p:bg>
    <p:spTree>
      <p:nvGrpSpPr>
        <p:cNvPr id="1" name=""/>
        <p:cNvGrpSpPr/>
        <p:nvPr/>
      </p:nvGrpSpPr>
      <p:grpSpPr>
        <a:xfrm>
          <a:off x="0" y="0"/>
          <a:ext cx="0" cy="0"/>
          <a:chOff x="0" y="0"/>
          <a:chExt cx="0" cy="0"/>
        </a:xfrm>
      </p:grpSpPr>
      <p:sp>
        <p:nvSpPr>
          <p:cNvPr id="4" name="Rectangle 29"/>
          <p:cNvSpPr>
            <a:spLocks noChangeArrowheads="1"/>
          </p:cNvSpPr>
          <p:nvPr userDrawn="1"/>
        </p:nvSpPr>
        <p:spPr bwMode="auto">
          <a:xfrm>
            <a:off x="354013" y="0"/>
            <a:ext cx="8789987" cy="6858000"/>
          </a:xfrm>
          <a:prstGeom prst="rect">
            <a:avLst/>
          </a:prstGeom>
          <a:solidFill>
            <a:srgbClr val="3D572D"/>
          </a:solidFill>
          <a:ln>
            <a:noFill/>
          </a:ln>
          <a:effectLst/>
          <a:extLst/>
        </p:spPr>
        <p:txBody>
          <a:bodyPr wrap="none" anchor="ctr"/>
          <a:lstStyle/>
          <a:p>
            <a:pPr>
              <a:defRPr/>
            </a:pPr>
            <a:endParaRPr lang="en-US" dirty="0">
              <a:ln>
                <a:solidFill>
                  <a:srgbClr val="3E592D"/>
                </a:solidFill>
              </a:ln>
              <a:cs typeface="+mn-cs"/>
            </a:endParaRPr>
          </a:p>
        </p:txBody>
      </p:sp>
      <p:pic>
        <p:nvPicPr>
          <p:cNvPr id="8" name="Picture 7"/>
          <p:cNvPicPr>
            <a:picLocks noChangeAspect="1"/>
          </p:cNvPicPr>
          <p:nvPr userDrawn="1"/>
        </p:nvPicPr>
        <p:blipFill>
          <a:blip r:embed="rId2">
            <a:alphaModFix amt="10000"/>
          </a:blip>
          <a:stretch>
            <a:fillRect/>
          </a:stretch>
        </p:blipFill>
        <p:spPr>
          <a:xfrm flipH="1">
            <a:off x="5740400" y="2171700"/>
            <a:ext cx="3403600" cy="4686301"/>
          </a:xfrm>
          <a:prstGeom prst="rect">
            <a:avLst/>
          </a:prstGeom>
        </p:spPr>
      </p:pic>
      <p:sp>
        <p:nvSpPr>
          <p:cNvPr id="5" name="Arc 30"/>
          <p:cNvSpPr>
            <a:spLocks/>
          </p:cNvSpPr>
          <p:nvPr userDrawn="1"/>
        </p:nvSpPr>
        <p:spPr bwMode="auto">
          <a:xfrm rot="10798319" flipH="1">
            <a:off x="-42" y="-16"/>
            <a:ext cx="8978945" cy="66929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F3D4"/>
          </a:solidFill>
          <a:ln w="76200">
            <a:solidFill>
              <a:schemeClr val="accent6">
                <a:lumMod val="60000"/>
                <a:lumOff val="40000"/>
              </a:schemeClr>
            </a:solidFill>
            <a:round/>
            <a:headEnd/>
            <a:tailEnd/>
          </a:ln>
          <a:effectLst/>
          <a:extLst/>
        </p:spPr>
        <p:txBody>
          <a:bodyPr rot="10800000" wrap="none" anchor="ctr"/>
          <a:lstStyle/>
          <a:p>
            <a:pPr algn="ctr">
              <a:defRPr/>
            </a:pPr>
            <a:endParaRPr lang="en-US" dirty="0">
              <a:ln>
                <a:solidFill>
                  <a:srgbClr val="5D863D"/>
                </a:solidFill>
              </a:ln>
              <a:solidFill>
                <a:srgbClr val="635845"/>
              </a:solidFill>
              <a:cs typeface="+mn-cs"/>
            </a:endParaRPr>
          </a:p>
        </p:txBody>
      </p:sp>
      <p:pic>
        <p:nvPicPr>
          <p:cNvPr id="6" name="Picture 31" descr="Evergreen_Economics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8" y="628650"/>
            <a:ext cx="1179512" cy="1250950"/>
          </a:xfrm>
          <a:prstGeom prst="rect">
            <a:avLst/>
          </a:prstGeom>
          <a:solidFill>
            <a:srgbClr val="CC9966"/>
          </a:solidFill>
          <a:ln w="38100" cmpd="sng">
            <a:solidFill>
              <a:srgbClr val="3F5A29"/>
            </a:solidFill>
            <a:miter lim="800000"/>
            <a:headEnd/>
            <a:tailEnd/>
          </a:ln>
          <a:extLst/>
        </p:spPr>
      </p:pic>
      <p:sp>
        <p:nvSpPr>
          <p:cNvPr id="25606" name="Rectangle 6"/>
          <p:cNvSpPr>
            <a:spLocks noGrp="1" noChangeArrowheads="1"/>
          </p:cNvSpPr>
          <p:nvPr>
            <p:ph type="ctrTitle" hasCustomPrompt="1"/>
          </p:nvPr>
        </p:nvSpPr>
        <p:spPr bwMode="gray">
          <a:xfrm>
            <a:off x="1744137" y="2395035"/>
            <a:ext cx="5981701" cy="1118629"/>
          </a:xfrm>
        </p:spPr>
        <p:txBody>
          <a:bodyPr anchor="t" anchorCtr="0">
            <a:noAutofit/>
          </a:bodyPr>
          <a:lstStyle>
            <a:lvl1pPr algn="l">
              <a:defRPr sz="3200" b="1" baseline="0">
                <a:solidFill>
                  <a:srgbClr val="3D572D"/>
                </a:solidFill>
              </a:defRPr>
            </a:lvl1pPr>
          </a:lstStyle>
          <a:p>
            <a:pPr lvl="0"/>
            <a:r>
              <a:rPr lang="en-US" noProof="0" dirty="0" smtClean="0"/>
              <a:t>Presentation title</a:t>
            </a:r>
          </a:p>
        </p:txBody>
      </p:sp>
      <p:sp>
        <p:nvSpPr>
          <p:cNvPr id="3" name="Content Placeholder 2"/>
          <p:cNvSpPr>
            <a:spLocks noGrp="1"/>
          </p:cNvSpPr>
          <p:nvPr>
            <p:ph sz="quarter" idx="10" hasCustomPrompt="1"/>
          </p:nvPr>
        </p:nvSpPr>
        <p:spPr>
          <a:xfrm>
            <a:off x="1736196" y="3683529"/>
            <a:ext cx="4241800" cy="541337"/>
          </a:xfrm>
        </p:spPr>
        <p:txBody>
          <a:bodyPr>
            <a:noAutofit/>
          </a:bodyPr>
          <a:lstStyle>
            <a:lvl1pPr>
              <a:defRPr sz="2400" i="1"/>
            </a:lvl1pPr>
          </a:lstStyle>
          <a:p>
            <a:pPr lvl="0"/>
            <a:r>
              <a:rPr lang="en-US" dirty="0" smtClean="0"/>
              <a:t>Date</a:t>
            </a:r>
          </a:p>
        </p:txBody>
      </p:sp>
      <p:sp>
        <p:nvSpPr>
          <p:cNvPr id="7" name="Content Placeholder 6"/>
          <p:cNvSpPr>
            <a:spLocks noGrp="1"/>
          </p:cNvSpPr>
          <p:nvPr>
            <p:ph sz="quarter" idx="11" hasCustomPrompt="1"/>
          </p:nvPr>
        </p:nvSpPr>
        <p:spPr>
          <a:xfrm>
            <a:off x="5130800" y="5382706"/>
            <a:ext cx="3556000" cy="1132393"/>
          </a:xfrm>
        </p:spPr>
        <p:txBody>
          <a:bodyPr/>
          <a:lstStyle>
            <a:lvl1pPr algn="r">
              <a:spcAft>
                <a:spcPts val="0"/>
              </a:spcAft>
              <a:defRPr sz="2000" baseline="0">
                <a:solidFill>
                  <a:srgbClr val="FFF3E1"/>
                </a:solidFill>
              </a:defRPr>
            </a:lvl1pPr>
          </a:lstStyle>
          <a:p>
            <a:pPr lvl="0"/>
            <a:r>
              <a:rPr lang="en-US" dirty="0" smtClean="0"/>
              <a:t>Presenter,</a:t>
            </a:r>
          </a:p>
          <a:p>
            <a:pPr lvl="0"/>
            <a:r>
              <a:rPr lang="en-US" dirty="0" smtClean="0"/>
              <a:t>Company Name</a:t>
            </a:r>
          </a:p>
        </p:txBody>
      </p:sp>
    </p:spTree>
    <p:extLst>
      <p:ext uri="{BB962C8B-B14F-4D97-AF65-F5344CB8AC3E}">
        <p14:creationId xmlns:p14="http://schemas.microsoft.com/office/powerpoint/2010/main" val="381153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a:t>
            </a:fld>
            <a:endParaRPr lang="en-US" dirty="0"/>
          </a:p>
        </p:txBody>
      </p:sp>
      <p:sp>
        <p:nvSpPr>
          <p:cNvPr id="5" name="Content Placeholder 4"/>
          <p:cNvSpPr>
            <a:spLocks noGrp="1"/>
          </p:cNvSpPr>
          <p:nvPr>
            <p:ph sz="quarter" idx="11"/>
          </p:nvPr>
        </p:nvSpPr>
        <p:spPr>
          <a:xfrm>
            <a:off x="562147" y="1526265"/>
            <a:ext cx="7967204" cy="4637051"/>
          </a:xfrm>
        </p:spPr>
        <p:txBody>
          <a:bodyPr>
            <a:noAutofit/>
          </a:bodyPr>
          <a:lstStyle>
            <a:lvl1pPr>
              <a:defRPr b="1"/>
            </a:lvl1pPr>
            <a:lvl2pPr marL="687388" indent="-344488">
              <a:lnSpc>
                <a:spcPct val="100000"/>
              </a:lnSpc>
              <a:spcBef>
                <a:spcPts val="600"/>
              </a:spcBef>
              <a:spcAft>
                <a:spcPts val="600"/>
              </a:spcAft>
              <a:defRPr/>
            </a:lvl2pPr>
            <a:lvl3pPr marL="1027113" indent="-342900">
              <a:lnSpc>
                <a:spcPct val="100000"/>
              </a:lnSpc>
              <a:spcBef>
                <a:spcPts val="0"/>
              </a:spcBef>
              <a:spcAft>
                <a:spcPts val="600"/>
              </a:spcAft>
              <a:buSzPct val="65000"/>
              <a:buFont typeface="Wingdings" charset="2"/>
              <a:buChar char="Ø"/>
              <a:defRPr sz="2400">
                <a:solidFill>
                  <a:schemeClr val="tx2"/>
                </a:solidFill>
              </a:defRPr>
            </a:lvl3pPr>
            <a:lvl4pPr marL="1370013" indent="-334963">
              <a:spcAft>
                <a:spcPts val="0"/>
              </a:spcAft>
              <a:buSzPct val="75000"/>
              <a:buFont typeface="Lucida Grande"/>
              <a:buChar char="–"/>
              <a:tabLst/>
              <a:defRPr sz="2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7662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a:t>
            </a:fld>
            <a:endParaRPr lang="en-US" dirty="0"/>
          </a:p>
        </p:txBody>
      </p:sp>
      <p:sp>
        <p:nvSpPr>
          <p:cNvPr id="5" name="Text Placeholder 4"/>
          <p:cNvSpPr>
            <a:spLocks noGrp="1"/>
          </p:cNvSpPr>
          <p:nvPr>
            <p:ph type="body" sz="quarter" idx="11"/>
          </p:nvPr>
        </p:nvSpPr>
        <p:spPr>
          <a:xfrm>
            <a:off x="571023" y="1525616"/>
            <a:ext cx="8180387" cy="641350"/>
          </a:xfrm>
        </p:spPr>
        <p:txBody>
          <a:bodyPr/>
          <a:lstStyle>
            <a:lvl1pPr>
              <a:defRPr b="1"/>
            </a:lvl1pPr>
          </a:lstStyle>
          <a:p>
            <a:pPr lvl="0"/>
            <a:r>
              <a:rPr lang="en-US" smtClean="0"/>
              <a:t>Click to edit Master text styles</a:t>
            </a:r>
          </a:p>
        </p:txBody>
      </p:sp>
      <p:sp>
        <p:nvSpPr>
          <p:cNvPr id="7" name="Content Placeholder 6"/>
          <p:cNvSpPr>
            <a:spLocks noGrp="1"/>
          </p:cNvSpPr>
          <p:nvPr>
            <p:ph sz="quarter" idx="12"/>
          </p:nvPr>
        </p:nvSpPr>
        <p:spPr>
          <a:xfrm>
            <a:off x="570954" y="2317750"/>
            <a:ext cx="3751982" cy="385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8"/>
          <p:cNvSpPr>
            <a:spLocks noGrp="1"/>
          </p:cNvSpPr>
          <p:nvPr>
            <p:ph sz="quarter" idx="13"/>
          </p:nvPr>
        </p:nvSpPr>
        <p:spPr>
          <a:xfrm>
            <a:off x="4719107" y="2317750"/>
            <a:ext cx="4019981" cy="387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7246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Pic">
    <p:bg>
      <p:bgPr>
        <a:solidFill>
          <a:srgbClr val="FFF3D3"/>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59301" y="1526265"/>
            <a:ext cx="7970049" cy="4645935"/>
          </a:xfrm>
        </p:spPr>
        <p:txBody>
          <a:bodyPr>
            <a:noAutofit/>
          </a:bodyPr>
          <a:lstStyle>
            <a:lvl1pPr>
              <a:defRPr b="1">
                <a:solidFill>
                  <a:srgbClr val="485D0E"/>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idx="1"/>
          </p:nvPr>
        </p:nvSpPr>
        <p:spPr>
          <a:xfrm>
            <a:off x="5334000" y="4254500"/>
            <a:ext cx="3191933" cy="1912620"/>
          </a:xfrm>
          <a:prstGeom prst="rect">
            <a:avLst/>
          </a:prstGeom>
        </p:spPr>
        <p:txBody>
          <a:bodyPr vert="horz">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5" name="Rectangle 49"/>
          <p:cNvSpPr>
            <a:spLocks noGrp="1" noChangeArrowheads="1"/>
          </p:cNvSpPr>
          <p:nvPr>
            <p:ph type="sldNum" sz="quarter" idx="10"/>
          </p:nvPr>
        </p:nvSpPr>
        <p:spPr>
          <a:ln/>
        </p:spPr>
        <p:txBody>
          <a:bodyPr/>
          <a:lstStyle>
            <a:lvl1pPr>
              <a:defRPr/>
            </a:lvl1pPr>
          </a:lstStyle>
          <a:p>
            <a:pPr>
              <a:defRPr/>
            </a:pPr>
            <a:fld id="{BCF8C08D-7419-4840-990F-EB995AE20A2B}" type="slidenum">
              <a:rPr lang="en-US"/>
              <a:pPr>
                <a:defRPr/>
              </a:pPr>
              <a:t>‹#›</a:t>
            </a:fld>
            <a:endParaRPr lang="en-US" dirty="0"/>
          </a:p>
        </p:txBody>
      </p:sp>
      <p:sp>
        <p:nvSpPr>
          <p:cNvPr id="6" name="Title 1"/>
          <p:cNvSpPr txBox="1">
            <a:spLocks/>
          </p:cNvSpPr>
          <p:nvPr userDrawn="1"/>
        </p:nvSpPr>
        <p:spPr bwMode="auto">
          <a:xfrm>
            <a:off x="1181100" y="232723"/>
            <a:ext cx="73421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3600">
                <a:solidFill>
                  <a:srgbClr val="3D572D"/>
                </a:solidFill>
                <a:latin typeface="+mj-lt"/>
                <a:ea typeface="+mj-ea"/>
                <a:cs typeface="ＭＳ Ｐゴシック" charset="0"/>
              </a:defRPr>
            </a:lvl1pPr>
            <a:lvl2pPr algn="l" rtl="0" eaLnBrk="0" fontAlgn="base" hangingPunct="0">
              <a:spcBef>
                <a:spcPct val="0"/>
              </a:spcBef>
              <a:spcAft>
                <a:spcPct val="0"/>
              </a:spcAft>
              <a:defRPr sz="3200">
                <a:solidFill>
                  <a:srgbClr val="485D0E"/>
                </a:solidFill>
                <a:latin typeface="Cambria" charset="0"/>
                <a:ea typeface="ＭＳ Ｐゴシック" charset="0"/>
                <a:cs typeface="ＭＳ Ｐゴシック" charset="0"/>
              </a:defRPr>
            </a:lvl2pPr>
            <a:lvl3pPr algn="l" rtl="0" eaLnBrk="0" fontAlgn="base" hangingPunct="0">
              <a:spcBef>
                <a:spcPct val="0"/>
              </a:spcBef>
              <a:spcAft>
                <a:spcPct val="0"/>
              </a:spcAft>
              <a:defRPr sz="3200">
                <a:solidFill>
                  <a:srgbClr val="485D0E"/>
                </a:solidFill>
                <a:latin typeface="Cambria" charset="0"/>
                <a:ea typeface="ＭＳ Ｐゴシック" charset="0"/>
                <a:cs typeface="ＭＳ Ｐゴシック" charset="0"/>
              </a:defRPr>
            </a:lvl3pPr>
            <a:lvl4pPr algn="l" rtl="0" eaLnBrk="0" fontAlgn="base" hangingPunct="0">
              <a:spcBef>
                <a:spcPct val="0"/>
              </a:spcBef>
              <a:spcAft>
                <a:spcPct val="0"/>
              </a:spcAft>
              <a:defRPr sz="3200">
                <a:solidFill>
                  <a:srgbClr val="485D0E"/>
                </a:solidFill>
                <a:latin typeface="Cambria" charset="0"/>
                <a:ea typeface="ＭＳ Ｐゴシック" charset="0"/>
                <a:cs typeface="ＭＳ Ｐゴシック" charset="0"/>
              </a:defRPr>
            </a:lvl4pPr>
            <a:lvl5pPr algn="l" rtl="0" eaLnBrk="0" fontAlgn="base" hangingPunct="0">
              <a:spcBef>
                <a:spcPct val="0"/>
              </a:spcBef>
              <a:spcAft>
                <a:spcPct val="0"/>
              </a:spcAft>
              <a:defRPr sz="3200">
                <a:solidFill>
                  <a:srgbClr val="485D0E"/>
                </a:solidFill>
                <a:latin typeface="Cambria" charset="0"/>
                <a:ea typeface="ＭＳ Ｐゴシック" charset="0"/>
                <a:cs typeface="ＭＳ Ｐゴシック" charset="0"/>
              </a:defRPr>
            </a:lvl5pPr>
            <a:lvl6pPr marL="457200" algn="l" rtl="0" fontAlgn="base">
              <a:spcBef>
                <a:spcPct val="0"/>
              </a:spcBef>
              <a:spcAft>
                <a:spcPct val="0"/>
              </a:spcAft>
              <a:defRPr sz="3200">
                <a:solidFill>
                  <a:srgbClr val="485D0E"/>
                </a:solidFill>
                <a:latin typeface="Cambria" charset="0"/>
                <a:ea typeface="ＭＳ Ｐゴシック" charset="0"/>
              </a:defRPr>
            </a:lvl6pPr>
            <a:lvl7pPr marL="914400" algn="l" rtl="0" fontAlgn="base">
              <a:spcBef>
                <a:spcPct val="0"/>
              </a:spcBef>
              <a:spcAft>
                <a:spcPct val="0"/>
              </a:spcAft>
              <a:defRPr sz="3200">
                <a:solidFill>
                  <a:srgbClr val="485D0E"/>
                </a:solidFill>
                <a:latin typeface="Cambria" charset="0"/>
                <a:ea typeface="ＭＳ Ｐゴシック" charset="0"/>
              </a:defRPr>
            </a:lvl7pPr>
            <a:lvl8pPr marL="1371600" algn="l" rtl="0" fontAlgn="base">
              <a:spcBef>
                <a:spcPct val="0"/>
              </a:spcBef>
              <a:spcAft>
                <a:spcPct val="0"/>
              </a:spcAft>
              <a:defRPr sz="3200">
                <a:solidFill>
                  <a:srgbClr val="485D0E"/>
                </a:solidFill>
                <a:latin typeface="Cambria" charset="0"/>
                <a:ea typeface="ＭＳ Ｐゴシック" charset="0"/>
              </a:defRPr>
            </a:lvl8pPr>
            <a:lvl9pPr marL="1828800" algn="l" rtl="0" fontAlgn="base">
              <a:spcBef>
                <a:spcPct val="0"/>
              </a:spcBef>
              <a:spcAft>
                <a:spcPct val="0"/>
              </a:spcAft>
              <a:defRPr sz="3200">
                <a:solidFill>
                  <a:srgbClr val="485D0E"/>
                </a:solidFill>
                <a:latin typeface="Cambria" charset="0"/>
                <a:ea typeface="ＭＳ Ｐゴシック" charset="0"/>
              </a:defRPr>
            </a:lvl9pPr>
          </a:lstStyle>
          <a:p>
            <a:r>
              <a:rPr lang="en-US" b="1" dirty="0" smtClean="0"/>
              <a:t>Click to edit Master title style</a:t>
            </a:r>
            <a:endParaRPr lang="en-US" b="1" dirty="0"/>
          </a:p>
        </p:txBody>
      </p:sp>
    </p:spTree>
    <p:extLst>
      <p:ext uri="{BB962C8B-B14F-4D97-AF65-F5344CB8AC3E}">
        <p14:creationId xmlns:p14="http://schemas.microsoft.com/office/powerpoint/2010/main" val="81775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a:t>
            </a:fld>
            <a:endParaRPr lang="en-US" dirty="0"/>
          </a:p>
        </p:txBody>
      </p:sp>
      <p:sp>
        <p:nvSpPr>
          <p:cNvPr id="5" name="Text Placeholder 4"/>
          <p:cNvSpPr>
            <a:spLocks noGrp="1"/>
          </p:cNvSpPr>
          <p:nvPr>
            <p:ph type="body" sz="quarter" idx="11" hasCustomPrompt="1"/>
          </p:nvPr>
        </p:nvSpPr>
        <p:spPr>
          <a:xfrm>
            <a:off x="454434" y="1328599"/>
            <a:ext cx="8249290" cy="604837"/>
          </a:xfrm>
        </p:spPr>
        <p:txBody>
          <a:bodyPr/>
          <a:lstStyle>
            <a:lvl1pPr algn="ctr">
              <a:defRPr b="1" baseline="0">
                <a:solidFill>
                  <a:srgbClr val="485D0E"/>
                </a:solidFill>
              </a:defRPr>
            </a:lvl1pPr>
          </a:lstStyle>
          <a:p>
            <a:pPr lvl="0"/>
            <a:r>
              <a:rPr lang="en-US" dirty="0" smtClean="0"/>
              <a:t>Click to add figure or table title</a:t>
            </a:r>
            <a:endParaRPr lang="en-US" dirty="0"/>
          </a:p>
        </p:txBody>
      </p:sp>
    </p:spTree>
    <p:extLst>
      <p:ext uri="{BB962C8B-B14F-4D97-AF65-F5344CB8AC3E}">
        <p14:creationId xmlns:p14="http://schemas.microsoft.com/office/powerpoint/2010/main" val="32192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FFF3D4"/>
        </a:solidFill>
        <a:effectLst/>
      </p:bgPr>
    </p:bg>
    <p:spTree>
      <p:nvGrpSpPr>
        <p:cNvPr id="1" name=""/>
        <p:cNvGrpSpPr/>
        <p:nvPr/>
      </p:nvGrpSpPr>
      <p:grpSpPr>
        <a:xfrm>
          <a:off x="0" y="0"/>
          <a:ext cx="0" cy="0"/>
          <a:chOff x="0" y="0"/>
          <a:chExt cx="0" cy="0"/>
        </a:xfrm>
      </p:grpSpPr>
      <p:sp>
        <p:nvSpPr>
          <p:cNvPr id="4" name="Rectangle 29"/>
          <p:cNvSpPr>
            <a:spLocks noChangeArrowheads="1"/>
          </p:cNvSpPr>
          <p:nvPr userDrawn="1"/>
        </p:nvSpPr>
        <p:spPr bwMode="auto">
          <a:xfrm>
            <a:off x="354013" y="0"/>
            <a:ext cx="8789987" cy="6858000"/>
          </a:xfrm>
          <a:prstGeom prst="rect">
            <a:avLst/>
          </a:prstGeom>
          <a:solidFill>
            <a:srgbClr val="3D572D"/>
          </a:solidFill>
          <a:ln>
            <a:noFill/>
          </a:ln>
          <a:effectLst/>
          <a:extLst/>
        </p:spPr>
        <p:txBody>
          <a:bodyPr wrap="none" anchor="ctr"/>
          <a:lstStyle/>
          <a:p>
            <a:pPr>
              <a:defRPr/>
            </a:pPr>
            <a:endParaRPr lang="en-US" dirty="0">
              <a:ln>
                <a:solidFill>
                  <a:srgbClr val="3E592D"/>
                </a:solidFill>
              </a:ln>
              <a:cs typeface="+mn-cs"/>
            </a:endParaRPr>
          </a:p>
        </p:txBody>
      </p:sp>
      <p:pic>
        <p:nvPicPr>
          <p:cNvPr id="8" name="Picture 7"/>
          <p:cNvPicPr>
            <a:picLocks noChangeAspect="1"/>
          </p:cNvPicPr>
          <p:nvPr userDrawn="1"/>
        </p:nvPicPr>
        <p:blipFill>
          <a:blip r:embed="rId2">
            <a:alphaModFix amt="10000"/>
          </a:blip>
          <a:stretch>
            <a:fillRect/>
          </a:stretch>
        </p:blipFill>
        <p:spPr>
          <a:xfrm flipH="1">
            <a:off x="5740400" y="2171700"/>
            <a:ext cx="3403600" cy="4686301"/>
          </a:xfrm>
          <a:prstGeom prst="rect">
            <a:avLst/>
          </a:prstGeom>
        </p:spPr>
      </p:pic>
      <p:sp>
        <p:nvSpPr>
          <p:cNvPr id="5" name="Arc 30"/>
          <p:cNvSpPr>
            <a:spLocks/>
          </p:cNvSpPr>
          <p:nvPr userDrawn="1"/>
        </p:nvSpPr>
        <p:spPr bwMode="auto">
          <a:xfrm rot="10798319" flipH="1">
            <a:off x="-42" y="-16"/>
            <a:ext cx="8978945" cy="66929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F3D4"/>
          </a:solidFill>
          <a:ln w="76200">
            <a:solidFill>
              <a:schemeClr val="accent6">
                <a:lumMod val="60000"/>
                <a:lumOff val="40000"/>
              </a:schemeClr>
            </a:solidFill>
            <a:round/>
            <a:headEnd/>
            <a:tailEnd/>
          </a:ln>
          <a:effectLst/>
          <a:extLst/>
        </p:spPr>
        <p:txBody>
          <a:bodyPr rot="10800000" wrap="none" anchor="ctr"/>
          <a:lstStyle/>
          <a:p>
            <a:pPr algn="ctr">
              <a:defRPr/>
            </a:pPr>
            <a:endParaRPr lang="en-US" dirty="0">
              <a:ln>
                <a:solidFill>
                  <a:srgbClr val="5D863D"/>
                </a:solidFill>
              </a:ln>
              <a:solidFill>
                <a:srgbClr val="635845"/>
              </a:solidFill>
              <a:cs typeface="+mn-cs"/>
            </a:endParaRPr>
          </a:p>
        </p:txBody>
      </p:sp>
      <p:pic>
        <p:nvPicPr>
          <p:cNvPr id="6" name="Picture 31" descr="Evergreen_Economics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8" y="628650"/>
            <a:ext cx="1179512" cy="1250950"/>
          </a:xfrm>
          <a:prstGeom prst="rect">
            <a:avLst/>
          </a:prstGeom>
          <a:solidFill>
            <a:srgbClr val="CC9966"/>
          </a:solidFill>
          <a:ln w="38100" cmpd="sng">
            <a:solidFill>
              <a:srgbClr val="3F5A29"/>
            </a:solidFill>
            <a:miter lim="800000"/>
            <a:headEnd/>
            <a:tailEnd/>
          </a:ln>
          <a:extLst/>
        </p:spPr>
      </p:pic>
      <p:sp>
        <p:nvSpPr>
          <p:cNvPr id="25606" name="Rectangle 6"/>
          <p:cNvSpPr>
            <a:spLocks noGrp="1" noChangeArrowheads="1"/>
          </p:cNvSpPr>
          <p:nvPr>
            <p:ph type="ctrTitle" hasCustomPrompt="1"/>
          </p:nvPr>
        </p:nvSpPr>
        <p:spPr bwMode="gray">
          <a:xfrm>
            <a:off x="1744137" y="2395035"/>
            <a:ext cx="5981701" cy="1118629"/>
          </a:xfrm>
        </p:spPr>
        <p:txBody>
          <a:bodyPr anchor="t" anchorCtr="0">
            <a:noAutofit/>
          </a:bodyPr>
          <a:lstStyle>
            <a:lvl1pPr algn="l">
              <a:defRPr sz="3200" b="1" baseline="0">
                <a:solidFill>
                  <a:srgbClr val="3D572D"/>
                </a:solidFill>
              </a:defRPr>
            </a:lvl1pPr>
          </a:lstStyle>
          <a:p>
            <a:pPr lvl="0"/>
            <a:r>
              <a:rPr lang="en-US" noProof="0" dirty="0" smtClean="0"/>
              <a:t>Presentation title</a:t>
            </a:r>
          </a:p>
        </p:txBody>
      </p:sp>
      <p:sp>
        <p:nvSpPr>
          <p:cNvPr id="3" name="Content Placeholder 2"/>
          <p:cNvSpPr>
            <a:spLocks noGrp="1"/>
          </p:cNvSpPr>
          <p:nvPr>
            <p:ph sz="quarter" idx="10" hasCustomPrompt="1"/>
          </p:nvPr>
        </p:nvSpPr>
        <p:spPr>
          <a:xfrm>
            <a:off x="1736196" y="3683529"/>
            <a:ext cx="4241800" cy="541337"/>
          </a:xfrm>
        </p:spPr>
        <p:txBody>
          <a:bodyPr>
            <a:noAutofit/>
          </a:bodyPr>
          <a:lstStyle>
            <a:lvl1pPr>
              <a:defRPr sz="2400" i="1"/>
            </a:lvl1pPr>
          </a:lstStyle>
          <a:p>
            <a:pPr lvl="0"/>
            <a:r>
              <a:rPr lang="en-US" dirty="0" smtClean="0"/>
              <a:t>Date</a:t>
            </a:r>
          </a:p>
        </p:txBody>
      </p:sp>
      <p:sp>
        <p:nvSpPr>
          <p:cNvPr id="7" name="Content Placeholder 6"/>
          <p:cNvSpPr>
            <a:spLocks noGrp="1"/>
          </p:cNvSpPr>
          <p:nvPr>
            <p:ph sz="quarter" idx="11" hasCustomPrompt="1"/>
          </p:nvPr>
        </p:nvSpPr>
        <p:spPr>
          <a:xfrm>
            <a:off x="5130800" y="5382706"/>
            <a:ext cx="3556000" cy="1132393"/>
          </a:xfrm>
        </p:spPr>
        <p:txBody>
          <a:bodyPr/>
          <a:lstStyle>
            <a:lvl1pPr algn="r">
              <a:spcAft>
                <a:spcPts val="0"/>
              </a:spcAft>
              <a:defRPr sz="2000" baseline="0">
                <a:solidFill>
                  <a:srgbClr val="FFF3E1"/>
                </a:solidFill>
              </a:defRPr>
            </a:lvl1pPr>
          </a:lstStyle>
          <a:p>
            <a:pPr lvl="0"/>
            <a:r>
              <a:rPr lang="en-US" dirty="0" smtClean="0"/>
              <a:t>Presenter,</a:t>
            </a:r>
          </a:p>
          <a:p>
            <a:pPr lvl="0"/>
            <a:r>
              <a:rPr lang="en-US" dirty="0" smtClean="0"/>
              <a:t>Company Name</a:t>
            </a:r>
          </a:p>
        </p:txBody>
      </p:sp>
    </p:spTree>
    <p:extLst>
      <p:ext uri="{BB962C8B-B14F-4D97-AF65-F5344CB8AC3E}">
        <p14:creationId xmlns:p14="http://schemas.microsoft.com/office/powerpoint/2010/main" val="318700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no bullets">
    <p:bg>
      <p:bgPr>
        <a:solidFill>
          <a:srgbClr val="FFF3D3">
            <a:alpha val="9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572D"/>
                </a:solidFill>
              </a:defRPr>
            </a:lvl1pPr>
          </a:lstStyle>
          <a:p>
            <a:r>
              <a:rPr lang="en-US" smtClean="0"/>
              <a:t>Click to edit Master title style</a:t>
            </a:r>
            <a:endParaRPr lang="en-US" dirty="0"/>
          </a:p>
        </p:txBody>
      </p:sp>
      <p:sp>
        <p:nvSpPr>
          <p:cNvPr id="4" name="Rectangle 49"/>
          <p:cNvSpPr>
            <a:spLocks noGrp="1" noChangeArrowheads="1"/>
          </p:cNvSpPr>
          <p:nvPr>
            <p:ph type="sldNum" sz="quarter" idx="10"/>
          </p:nvPr>
        </p:nvSpPr>
        <p:spPr>
          <a:ln/>
        </p:spPr>
        <p:txBody>
          <a:bodyPr/>
          <a:lstStyle>
            <a:lvl1pPr>
              <a:defRPr/>
            </a:lvl1pPr>
          </a:lstStyle>
          <a:p>
            <a:pPr>
              <a:defRPr/>
            </a:pPr>
            <a:fld id="{D8110603-12C9-5642-9613-6ED69A0DA9D1}" type="slidenum">
              <a:rPr lang="en-US"/>
              <a:pPr>
                <a:defRPr/>
              </a:pPr>
              <a:t>‹#›</a:t>
            </a:fld>
            <a:endParaRPr lang="en-US" dirty="0"/>
          </a:p>
        </p:txBody>
      </p:sp>
      <p:sp>
        <p:nvSpPr>
          <p:cNvPr id="5" name="Content Placeholder 4"/>
          <p:cNvSpPr>
            <a:spLocks noGrp="1"/>
          </p:cNvSpPr>
          <p:nvPr>
            <p:ph sz="quarter" idx="11"/>
          </p:nvPr>
        </p:nvSpPr>
        <p:spPr>
          <a:xfrm>
            <a:off x="922338" y="1600200"/>
            <a:ext cx="7612062" cy="4564063"/>
          </a:xfrm>
        </p:spPr>
        <p:txBody>
          <a:bodyPr>
            <a:noAutofit/>
          </a:bodyPr>
          <a:lstStyle/>
          <a:p>
            <a:pPr lvl="0"/>
            <a:r>
              <a:rPr lang="en-US" smtClean="0"/>
              <a:t>Click to edit Master text styles</a:t>
            </a:r>
          </a:p>
        </p:txBody>
      </p:sp>
    </p:spTree>
    <p:extLst>
      <p:ext uri="{BB962C8B-B14F-4D97-AF65-F5344CB8AC3E}">
        <p14:creationId xmlns:p14="http://schemas.microsoft.com/office/powerpoint/2010/main" val="41449340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3D3"/>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75267"/>
          </a:xfrm>
          <a:prstGeom prst="rect">
            <a:avLst/>
          </a:prstGeom>
          <a:solidFill>
            <a:schemeClr val="accent1">
              <a:alpha val="58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endParaRPr>
          </a:p>
        </p:txBody>
      </p:sp>
      <p:sp>
        <p:nvSpPr>
          <p:cNvPr id="7195" name="Rectangle 27"/>
          <p:cNvSpPr>
            <a:spLocks noGrp="1" noChangeArrowheads="1"/>
          </p:cNvSpPr>
          <p:nvPr>
            <p:ph type="title"/>
          </p:nvPr>
        </p:nvSpPr>
        <p:spPr bwMode="auto">
          <a:xfrm>
            <a:off x="1181100" y="232723"/>
            <a:ext cx="7480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US" dirty="0"/>
          </a:p>
        </p:txBody>
      </p:sp>
      <p:sp>
        <p:nvSpPr>
          <p:cNvPr id="7211" name="Rectangle 43"/>
          <p:cNvSpPr>
            <a:spLocks noChangeArrowheads="1"/>
          </p:cNvSpPr>
          <p:nvPr/>
        </p:nvSpPr>
        <p:spPr bwMode="auto">
          <a:xfrm>
            <a:off x="0" y="6671733"/>
            <a:ext cx="9144000" cy="186267"/>
          </a:xfrm>
          <a:prstGeom prst="rect">
            <a:avLst/>
          </a:prstGeom>
          <a:solidFill>
            <a:srgbClr val="3F5A29"/>
          </a:solidFill>
          <a:ln>
            <a:noFill/>
          </a:ln>
          <a:effectLst/>
          <a:extLst/>
        </p:spPr>
        <p:txBody>
          <a:bodyPr wrap="none" anchor="ctr"/>
          <a:lstStyle/>
          <a:p>
            <a:pPr>
              <a:defRPr/>
            </a:pPr>
            <a:endParaRPr lang="en-US" dirty="0">
              <a:cs typeface="+mn-cs"/>
            </a:endParaRPr>
          </a:p>
        </p:txBody>
      </p:sp>
      <p:sp>
        <p:nvSpPr>
          <p:cNvPr id="7212" name="Text Box 44"/>
          <p:cNvSpPr txBox="1">
            <a:spLocks noChangeArrowheads="1"/>
          </p:cNvSpPr>
          <p:nvPr/>
        </p:nvSpPr>
        <p:spPr bwMode="auto">
          <a:xfrm>
            <a:off x="7851775" y="365125"/>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dirty="0">
              <a:cs typeface="+mn-cs"/>
            </a:endParaRPr>
          </a:p>
        </p:txBody>
      </p:sp>
      <p:pic>
        <p:nvPicPr>
          <p:cNvPr id="1030" name="Picture 45" descr="Evergreen_Economics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150" y="184150"/>
            <a:ext cx="7223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5" name="Rectangle 47"/>
          <p:cNvSpPr>
            <a:spLocks noChangeArrowheads="1"/>
          </p:cNvSpPr>
          <p:nvPr/>
        </p:nvSpPr>
        <p:spPr bwMode="auto">
          <a:xfrm>
            <a:off x="0" y="6615113"/>
            <a:ext cx="9144000" cy="61912"/>
          </a:xfrm>
          <a:prstGeom prst="rect">
            <a:avLst/>
          </a:prstGeom>
          <a:solidFill>
            <a:schemeClr val="accent6">
              <a:lumMod val="60000"/>
              <a:lumOff val="40000"/>
              <a:alpha val="33000"/>
            </a:schemeClr>
          </a:solidFill>
          <a:ln w="19050">
            <a:noFill/>
          </a:ln>
          <a:effectLst/>
          <a:extLst/>
        </p:spPr>
        <p:txBody>
          <a:bodyPr wrap="none" anchor="ctr"/>
          <a:lstStyle/>
          <a:p>
            <a:pPr>
              <a:defRPr/>
            </a:pPr>
            <a:endParaRPr lang="en-US" dirty="0">
              <a:ln>
                <a:noFill/>
              </a:ln>
              <a:cs typeface="+mn-cs"/>
            </a:endParaRPr>
          </a:p>
        </p:txBody>
      </p:sp>
      <p:sp>
        <p:nvSpPr>
          <p:cNvPr id="7217" name="Rectangle 49"/>
          <p:cNvSpPr>
            <a:spLocks noGrp="1" noChangeArrowheads="1"/>
          </p:cNvSpPr>
          <p:nvPr>
            <p:ph type="sldNum" sz="quarter" idx="4"/>
          </p:nvPr>
        </p:nvSpPr>
        <p:spPr bwMode="auto">
          <a:xfrm>
            <a:off x="8299450" y="6653213"/>
            <a:ext cx="815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a:defRPr sz="800">
                <a:solidFill>
                  <a:schemeClr val="bg1"/>
                </a:solidFill>
                <a:latin typeface="+mn-lt"/>
                <a:cs typeface="+mn-cs"/>
              </a:defRPr>
            </a:lvl1pPr>
          </a:lstStyle>
          <a:p>
            <a:pPr>
              <a:defRPr/>
            </a:pPr>
            <a:fld id="{867758D2-61D2-0545-8E51-2FC753446A45}" type="slidenum">
              <a:rPr lang="en-US"/>
              <a:pPr>
                <a:defRPr/>
              </a:pPr>
              <a:t>‹#›</a:t>
            </a:fld>
            <a:endParaRPr lang="en-US" dirty="0"/>
          </a:p>
        </p:txBody>
      </p:sp>
      <p:sp>
        <p:nvSpPr>
          <p:cNvPr id="15" name="Line 46"/>
          <p:cNvSpPr>
            <a:spLocks noChangeShapeType="1"/>
          </p:cNvSpPr>
          <p:nvPr/>
        </p:nvSpPr>
        <p:spPr bwMode="auto">
          <a:xfrm>
            <a:off x="0" y="6613525"/>
            <a:ext cx="91440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6" name="Text Placeholder 2"/>
          <p:cNvSpPr>
            <a:spLocks noGrp="1"/>
          </p:cNvSpPr>
          <p:nvPr>
            <p:ph type="body" idx="1"/>
          </p:nvPr>
        </p:nvSpPr>
        <p:spPr>
          <a:xfrm>
            <a:off x="555463" y="1509541"/>
            <a:ext cx="8090409" cy="46166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cxnSp>
        <p:nvCxnSpPr>
          <p:cNvPr id="3" name="Straight Connector 2"/>
          <p:cNvCxnSpPr/>
          <p:nvPr/>
        </p:nvCxnSpPr>
        <p:spPr bwMode="auto">
          <a:xfrm>
            <a:off x="0" y="1084580"/>
            <a:ext cx="9144000" cy="0"/>
          </a:xfrm>
          <a:prstGeom prst="line">
            <a:avLst/>
          </a:prstGeom>
          <a:solidFill>
            <a:schemeClr val="accent1"/>
          </a:solidFill>
          <a:ln w="38100" cap="flat" cmpd="sng" algn="ctr">
            <a:solidFill>
              <a:srgbClr val="3F5A2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8" name="Table 7"/>
          <p:cNvGraphicFramePr>
            <a:graphicFrameLocks noGrp="1"/>
          </p:cNvGraphicFramePr>
          <p:nvPr/>
        </p:nvGraphicFramePr>
        <p:xfrm>
          <a:off x="304800" y="186267"/>
          <a:ext cx="728133" cy="762000"/>
        </p:xfrm>
        <a:graphic>
          <a:graphicData uri="http://schemas.openxmlformats.org/drawingml/2006/table">
            <a:tbl>
              <a:tblPr/>
              <a:tblGrid>
                <a:gridCol w="728133"/>
              </a:tblGrid>
              <a:tr h="762000">
                <a:tc>
                  <a:txBody>
                    <a:bodyPr/>
                    <a:lstStyle/>
                    <a:p>
                      <a:endParaRPr lang="en-US" dirty="0"/>
                    </a:p>
                  </a:txBody>
                  <a:tcPr>
                    <a:lnL w="19050" cmpd="sng">
                      <a:solidFill>
                        <a:srgbClr val="0F560E"/>
                      </a:solidFill>
                      <a:prstDash val="solid"/>
                    </a:lnL>
                    <a:lnR w="19050" cmpd="sng">
                      <a:solidFill>
                        <a:srgbClr val="0F560E"/>
                      </a:solidFill>
                      <a:prstDash val="solid"/>
                    </a:lnR>
                    <a:lnT w="19050" cmpd="sng">
                      <a:solidFill>
                        <a:srgbClr val="0F560E"/>
                      </a:solidFill>
                      <a:prstDash val="solid"/>
                    </a:lnT>
                    <a:lnB w="19050" cmpd="sng">
                      <a:solidFill>
                        <a:srgbClr val="0F560E"/>
                      </a:solidFill>
                      <a:prstDash val="solid"/>
                    </a:lnB>
                  </a:tcPr>
                </a:tc>
              </a:tr>
            </a:tbl>
          </a:graphicData>
        </a:graphic>
      </p:graphicFrame>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28" r:id="rId4"/>
    <p:sldLayoutId id="2147483746" r:id="rId5"/>
    <p:sldLayoutId id="2147483748" r:id="rId6"/>
    <p:sldLayoutId id="2147483749" r:id="rId7"/>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600" b="1">
          <a:solidFill>
            <a:srgbClr val="3D572D"/>
          </a:solidFill>
          <a:latin typeface="+mj-lt"/>
          <a:ea typeface="+mj-ea"/>
          <a:cs typeface="ＭＳ Ｐゴシック" charset="0"/>
        </a:defRPr>
      </a:lvl1pPr>
      <a:lvl2pPr algn="l" rtl="0" eaLnBrk="1" fontAlgn="base" hangingPunct="1">
        <a:spcBef>
          <a:spcPct val="0"/>
        </a:spcBef>
        <a:spcAft>
          <a:spcPct val="0"/>
        </a:spcAft>
        <a:defRPr sz="3200">
          <a:solidFill>
            <a:srgbClr val="485D0E"/>
          </a:solidFill>
          <a:latin typeface="Cambria" charset="0"/>
          <a:ea typeface="ＭＳ Ｐゴシック" charset="0"/>
          <a:cs typeface="ＭＳ Ｐゴシック" charset="0"/>
        </a:defRPr>
      </a:lvl2pPr>
      <a:lvl3pPr algn="l" rtl="0" eaLnBrk="1" fontAlgn="base" hangingPunct="1">
        <a:spcBef>
          <a:spcPct val="0"/>
        </a:spcBef>
        <a:spcAft>
          <a:spcPct val="0"/>
        </a:spcAft>
        <a:defRPr sz="3200">
          <a:solidFill>
            <a:srgbClr val="485D0E"/>
          </a:solidFill>
          <a:latin typeface="Cambria" charset="0"/>
          <a:ea typeface="ＭＳ Ｐゴシック" charset="0"/>
          <a:cs typeface="ＭＳ Ｐゴシック" charset="0"/>
        </a:defRPr>
      </a:lvl3pPr>
      <a:lvl4pPr algn="l" rtl="0" eaLnBrk="1" fontAlgn="base" hangingPunct="1">
        <a:spcBef>
          <a:spcPct val="0"/>
        </a:spcBef>
        <a:spcAft>
          <a:spcPct val="0"/>
        </a:spcAft>
        <a:defRPr sz="3200">
          <a:solidFill>
            <a:srgbClr val="485D0E"/>
          </a:solidFill>
          <a:latin typeface="Cambria" charset="0"/>
          <a:ea typeface="ＭＳ Ｐゴシック" charset="0"/>
          <a:cs typeface="ＭＳ Ｐゴシック" charset="0"/>
        </a:defRPr>
      </a:lvl4pPr>
      <a:lvl5pPr algn="l" rtl="0" eaLnBrk="1" fontAlgn="base" hangingPunct="1">
        <a:spcBef>
          <a:spcPct val="0"/>
        </a:spcBef>
        <a:spcAft>
          <a:spcPct val="0"/>
        </a:spcAft>
        <a:defRPr sz="3200">
          <a:solidFill>
            <a:srgbClr val="485D0E"/>
          </a:solidFill>
          <a:latin typeface="Cambria" charset="0"/>
          <a:ea typeface="ＭＳ Ｐゴシック" charset="0"/>
          <a:cs typeface="ＭＳ Ｐゴシック" charset="0"/>
        </a:defRPr>
      </a:lvl5pPr>
      <a:lvl6pPr marL="457200" algn="l" rtl="0" eaLnBrk="1" fontAlgn="base" hangingPunct="1">
        <a:spcBef>
          <a:spcPct val="0"/>
        </a:spcBef>
        <a:spcAft>
          <a:spcPct val="0"/>
        </a:spcAft>
        <a:defRPr sz="3200">
          <a:solidFill>
            <a:srgbClr val="485D0E"/>
          </a:solidFill>
          <a:latin typeface="Cambria" charset="0"/>
          <a:ea typeface="ＭＳ Ｐゴシック" charset="0"/>
        </a:defRPr>
      </a:lvl6pPr>
      <a:lvl7pPr marL="914400" algn="l" rtl="0" eaLnBrk="1" fontAlgn="base" hangingPunct="1">
        <a:spcBef>
          <a:spcPct val="0"/>
        </a:spcBef>
        <a:spcAft>
          <a:spcPct val="0"/>
        </a:spcAft>
        <a:defRPr sz="3200">
          <a:solidFill>
            <a:srgbClr val="485D0E"/>
          </a:solidFill>
          <a:latin typeface="Cambria" charset="0"/>
          <a:ea typeface="ＭＳ Ｐゴシック" charset="0"/>
        </a:defRPr>
      </a:lvl7pPr>
      <a:lvl8pPr marL="1371600" algn="l" rtl="0" eaLnBrk="1" fontAlgn="base" hangingPunct="1">
        <a:spcBef>
          <a:spcPct val="0"/>
        </a:spcBef>
        <a:spcAft>
          <a:spcPct val="0"/>
        </a:spcAft>
        <a:defRPr sz="3200">
          <a:solidFill>
            <a:srgbClr val="485D0E"/>
          </a:solidFill>
          <a:latin typeface="Cambria" charset="0"/>
          <a:ea typeface="ＭＳ Ｐゴシック" charset="0"/>
        </a:defRPr>
      </a:lvl8pPr>
      <a:lvl9pPr marL="1828800" algn="l" rtl="0" eaLnBrk="1" fontAlgn="base" hangingPunct="1">
        <a:spcBef>
          <a:spcPct val="0"/>
        </a:spcBef>
        <a:spcAft>
          <a:spcPct val="0"/>
        </a:spcAft>
        <a:defRPr sz="3200">
          <a:solidFill>
            <a:srgbClr val="485D0E"/>
          </a:solidFill>
          <a:latin typeface="Cambria" charset="0"/>
          <a:ea typeface="ＭＳ Ｐゴシック" charset="0"/>
        </a:defRPr>
      </a:lvl9pPr>
    </p:titleStyle>
    <p:bodyStyle>
      <a:lvl1pPr marL="0" indent="0" algn="l" rtl="0" eaLnBrk="1" fontAlgn="base" hangingPunct="1">
        <a:spcBef>
          <a:spcPts val="0"/>
        </a:spcBef>
        <a:spcAft>
          <a:spcPts val="1200"/>
        </a:spcAft>
        <a:defRPr sz="2800" b="0">
          <a:solidFill>
            <a:srgbClr val="485D0E"/>
          </a:solidFill>
          <a:latin typeface="+mn-lt"/>
          <a:ea typeface="+mn-ea"/>
          <a:cs typeface="ＭＳ Ｐゴシック" charset="0"/>
        </a:defRPr>
      </a:lvl1pPr>
      <a:lvl2pPr marL="687388" indent="-344488" algn="l" rtl="0" eaLnBrk="1" fontAlgn="base" hangingPunct="1">
        <a:lnSpc>
          <a:spcPct val="100000"/>
        </a:lnSpc>
        <a:spcBef>
          <a:spcPts val="600"/>
        </a:spcBef>
        <a:spcAft>
          <a:spcPts val="600"/>
        </a:spcAft>
        <a:buClr>
          <a:srgbClr val="485D0E"/>
        </a:buClr>
        <a:buSzPct val="90000"/>
        <a:buFont typeface="Arial"/>
        <a:buChar char="•"/>
        <a:defRPr sz="2600">
          <a:solidFill>
            <a:srgbClr val="3D572D"/>
          </a:solidFill>
          <a:latin typeface="+mn-lt"/>
          <a:ea typeface="+mn-ea"/>
        </a:defRPr>
      </a:lvl2pPr>
      <a:lvl3pPr marL="635000" indent="-292100" algn="l" rtl="0" eaLnBrk="1" fontAlgn="base" hangingPunct="1">
        <a:lnSpc>
          <a:spcPct val="100000"/>
        </a:lnSpc>
        <a:spcBef>
          <a:spcPts val="1200"/>
        </a:spcBef>
        <a:spcAft>
          <a:spcPts val="0"/>
        </a:spcAft>
        <a:buClr>
          <a:srgbClr val="485D0E"/>
        </a:buClr>
        <a:buSzPct val="85000"/>
        <a:buFont typeface="Arial"/>
        <a:buChar char="•"/>
        <a:defRPr sz="2600">
          <a:solidFill>
            <a:srgbClr val="0F560E"/>
          </a:solidFill>
          <a:latin typeface="+mn-lt"/>
          <a:ea typeface="+mn-ea"/>
        </a:defRPr>
      </a:lvl3pPr>
      <a:lvl4pPr marL="1027113" indent="-341313" algn="l" rtl="0" eaLnBrk="1" fontAlgn="base" hangingPunct="1">
        <a:lnSpc>
          <a:spcPct val="100000"/>
        </a:lnSpc>
        <a:spcBef>
          <a:spcPts val="0"/>
        </a:spcBef>
        <a:spcAft>
          <a:spcPts val="600"/>
        </a:spcAft>
        <a:buClr>
          <a:srgbClr val="485D0E"/>
        </a:buClr>
        <a:buSzPct val="85000"/>
        <a:buFont typeface="Lucida Grande"/>
        <a:buChar char="‑"/>
        <a:tabLst>
          <a:tab pos="966788" algn="l"/>
        </a:tabLst>
        <a:defRPr sz="2400">
          <a:solidFill>
            <a:srgbClr val="3F5A29"/>
          </a:solidFill>
          <a:latin typeface="+mn-lt"/>
          <a:ea typeface="+mn-ea"/>
        </a:defRPr>
      </a:lvl4pPr>
      <a:lvl5pPr marL="1370013" indent="-334963" algn="l" rtl="0" eaLnBrk="1" fontAlgn="base" hangingPunct="1">
        <a:lnSpc>
          <a:spcPct val="90000"/>
        </a:lnSpc>
        <a:spcBef>
          <a:spcPct val="10000"/>
        </a:spcBef>
        <a:spcAft>
          <a:spcPct val="10000"/>
        </a:spcAft>
        <a:buClr>
          <a:srgbClr val="485D0E"/>
        </a:buClr>
        <a:buSzPct val="85000"/>
        <a:buFont typeface="Wingdings" charset="2"/>
        <a:buChar char="Ø"/>
        <a:tabLst/>
        <a:defRPr sz="2200">
          <a:solidFill>
            <a:srgbClr val="3F5A29"/>
          </a:solidFill>
          <a:latin typeface="+mn-lt"/>
          <a:ea typeface="+mn-ea"/>
        </a:defRPr>
      </a:lvl5pPr>
      <a:lvl6pPr marL="25146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6pPr>
      <a:lvl7pPr marL="29718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7pPr>
      <a:lvl8pPr marL="34290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8pPr>
      <a:lvl9pPr marL="38862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buildingcenter.org/content/hvac-production-dateage" TargetMode="External"/><Relationship Id="rId4" Type="http://schemas.openxmlformats.org/officeDocument/2006/relationships/hyperlink" Target="http://www.inspectorsjournal.com/forum" TargetMode="External"/><Relationship Id="rId5" Type="http://schemas.openxmlformats.org/officeDocument/2006/relationships/hyperlink" Target="http://www.nachi.org/forum"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9577" y="459920"/>
            <a:ext cx="5981701" cy="3235780"/>
          </a:xfrm>
        </p:spPr>
        <p:txBody>
          <a:bodyPr/>
          <a:lstStyle/>
          <a:p>
            <a:r>
              <a:rPr lang="en-US" dirty="0" smtClean="0"/>
              <a:t>But It’s Not Dead </a:t>
            </a:r>
            <a:r>
              <a:rPr lang="en-US" dirty="0" smtClean="0"/>
              <a:t>Yet!</a:t>
            </a:r>
            <a:br>
              <a:rPr lang="en-US" dirty="0" smtClean="0"/>
            </a:br>
            <a:r>
              <a:rPr lang="en-US" dirty="0" smtClean="0"/>
              <a:t/>
            </a:r>
            <a:br>
              <a:rPr lang="en-US" dirty="0" smtClean="0"/>
            </a:br>
            <a:r>
              <a:rPr lang="en-US" dirty="0" smtClean="0"/>
              <a:t>Early </a:t>
            </a:r>
            <a:r>
              <a:rPr lang="en-US" dirty="0" smtClean="0"/>
              <a:t>Replacement Measures Phase II </a:t>
            </a:r>
            <a:r>
              <a:rPr lang="en-US" dirty="0" smtClean="0"/>
              <a:t>Study:</a:t>
            </a:r>
            <a:r>
              <a:rPr lang="en-US" dirty="0" smtClean="0"/>
              <a:t/>
            </a:r>
            <a:br>
              <a:rPr lang="en-US" dirty="0" smtClean="0"/>
            </a:br>
            <a:r>
              <a:rPr lang="en-US" dirty="0" smtClean="0"/>
              <a:t>Selected </a:t>
            </a:r>
            <a:r>
              <a:rPr lang="en-US" dirty="0" smtClean="0"/>
              <a:t>Findings and Recommendations</a:t>
            </a:r>
            <a:endParaRPr lang="en-US" dirty="0"/>
          </a:p>
        </p:txBody>
      </p:sp>
      <p:sp>
        <p:nvSpPr>
          <p:cNvPr id="3" name="Content Placeholder 2"/>
          <p:cNvSpPr>
            <a:spLocks noGrp="1"/>
          </p:cNvSpPr>
          <p:nvPr>
            <p:ph sz="quarter" idx="10"/>
          </p:nvPr>
        </p:nvSpPr>
        <p:spPr>
          <a:xfrm>
            <a:off x="409750" y="5447418"/>
            <a:ext cx="3273249" cy="541337"/>
          </a:xfrm>
        </p:spPr>
        <p:txBody>
          <a:bodyPr/>
          <a:lstStyle/>
          <a:p>
            <a:pPr marL="0" indent="0">
              <a:buNone/>
            </a:pPr>
            <a:r>
              <a:rPr lang="en-US" dirty="0" smtClean="0">
                <a:solidFill>
                  <a:schemeClr val="accent3">
                    <a:lumMod val="50000"/>
                  </a:schemeClr>
                </a:solidFill>
              </a:rPr>
              <a:t>January 21, 2016</a:t>
            </a:r>
            <a:endParaRPr lang="en-US" dirty="0">
              <a:solidFill>
                <a:schemeClr val="accent3">
                  <a:lumMod val="50000"/>
                </a:schemeClr>
              </a:solidFill>
            </a:endParaRPr>
          </a:p>
        </p:txBody>
      </p:sp>
      <p:sp>
        <p:nvSpPr>
          <p:cNvPr id="4" name="Content Placeholder 3"/>
          <p:cNvSpPr>
            <a:spLocks noGrp="1"/>
          </p:cNvSpPr>
          <p:nvPr>
            <p:ph sz="quarter" idx="11"/>
          </p:nvPr>
        </p:nvSpPr>
        <p:spPr>
          <a:xfrm>
            <a:off x="5455011" y="5446029"/>
            <a:ext cx="3448257" cy="730139"/>
          </a:xfrm>
        </p:spPr>
        <p:txBody>
          <a:bodyPr>
            <a:normAutofit/>
          </a:bodyPr>
          <a:lstStyle/>
          <a:p>
            <a:r>
              <a:rPr lang="en-US" sz="2400" dirty="0" smtClean="0"/>
              <a:t>Evergreen Economics</a:t>
            </a:r>
          </a:p>
        </p:txBody>
      </p:sp>
      <p:sp>
        <p:nvSpPr>
          <p:cNvPr id="5" name="Text Box 5"/>
          <p:cNvSpPr txBox="1">
            <a:spLocks noChangeArrowheads="1"/>
          </p:cNvSpPr>
          <p:nvPr/>
        </p:nvSpPr>
        <p:spPr bwMode="auto">
          <a:xfrm>
            <a:off x="581025" y="1930400"/>
            <a:ext cx="12906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200" b="1" dirty="0">
                <a:solidFill>
                  <a:srgbClr val="B00000"/>
                </a:solidFill>
                <a:latin typeface="Calibri" charset="0"/>
                <a:ea typeface="ÇlÇr ñæí©" charset="0"/>
                <a:cs typeface="ÇlÇr ñæí©" charset="0"/>
              </a:rPr>
              <a:t>PWP Inc.</a:t>
            </a:r>
            <a:endParaRPr lang="en-US" sz="2200" dirty="0">
              <a:latin typeface="Times New Roman" charset="0"/>
              <a:ea typeface="ÇlÇr ñæí©" charset="0"/>
              <a:cs typeface="ÇlÇr ñæí©" charset="0"/>
            </a:endParaRPr>
          </a:p>
          <a:p>
            <a:pPr eaLnBrk="1" hangingPunct="1"/>
            <a:endParaRPr lang="en-US" sz="1800"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482850"/>
            <a:ext cx="17303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EM&amp;V-Forum_Logo.jpg"/>
          <p:cNvPicPr>
            <a:picLocks noChangeAspect="1"/>
          </p:cNvPicPr>
          <p:nvPr/>
        </p:nvPicPr>
        <p:blipFill>
          <a:blip r:embed="rId4">
            <a:extLst>
              <a:ext uri="{28A0092B-C50C-407E-A947-70E740481C1C}">
                <a14:useLocalDpi xmlns:a14="http://schemas.microsoft.com/office/drawing/2010/main" val="0"/>
              </a:ext>
            </a:extLst>
          </a:blip>
          <a:srcRect l="-3333" t="-3046" r="8611" b="25578"/>
          <a:stretch>
            <a:fillRect/>
          </a:stretch>
        </p:blipFill>
        <p:spPr bwMode="auto">
          <a:xfrm>
            <a:off x="434622" y="3674534"/>
            <a:ext cx="3403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0219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 Findings </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44410016"/>
              </p:ext>
            </p:extLst>
          </p:nvPr>
        </p:nvGraphicFramePr>
        <p:xfrm>
          <a:off x="190501" y="3119209"/>
          <a:ext cx="8750301" cy="2306320"/>
        </p:xfrm>
        <a:graphic>
          <a:graphicData uri="http://schemas.openxmlformats.org/drawingml/2006/table">
            <a:tbl>
              <a:tblPr firstRow="1" bandRow="1">
                <a:tableStyleId>{5C22544A-7EE6-4342-B048-85BDC9FD1C3A}</a:tableStyleId>
              </a:tblPr>
              <a:tblGrid>
                <a:gridCol w="1254053"/>
                <a:gridCol w="1296422"/>
                <a:gridCol w="1400972"/>
                <a:gridCol w="1599618"/>
                <a:gridCol w="1599618"/>
                <a:gridCol w="1599618"/>
              </a:tblGrid>
              <a:tr h="370840">
                <a:tc>
                  <a:txBody>
                    <a:bodyPr/>
                    <a:lstStyle/>
                    <a:p>
                      <a:pPr algn="ctr"/>
                      <a:r>
                        <a:rPr lang="en-US" dirty="0" smtClean="0"/>
                        <a:t>A</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B</a:t>
                      </a:r>
                      <a:endParaRPr lang="en-US" dirty="0" smtClean="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c>
                  <a:txBody>
                    <a:bodyPr/>
                    <a:lstStyle/>
                    <a:p>
                      <a:pPr algn="ctr"/>
                      <a:r>
                        <a:rPr lang="en-US" dirty="0" smtClean="0"/>
                        <a:t>E</a:t>
                      </a:r>
                      <a:endParaRPr lang="en-US" dirty="0"/>
                    </a:p>
                  </a:txBody>
                  <a:tcPr/>
                </a:tc>
                <a:tc>
                  <a:txBody>
                    <a:bodyPr/>
                    <a:lstStyle/>
                    <a:p>
                      <a:pPr algn="ctr"/>
                      <a:r>
                        <a:rPr lang="en-US" dirty="0" smtClean="0"/>
                        <a:t>F</a:t>
                      </a:r>
                      <a:endParaRPr lang="en-US" dirty="0"/>
                    </a:p>
                  </a:txBody>
                  <a:tcPr/>
                </a:tc>
              </a:tr>
              <a:tr h="370840">
                <a:tc>
                  <a:txBody>
                    <a:bodyPr/>
                    <a:lstStyle/>
                    <a:p>
                      <a:pPr algn="ctr"/>
                      <a:r>
                        <a:rPr lang="en-US" sz="1600" b="1" dirty="0" smtClean="0"/>
                        <a:t>ER</a:t>
                      </a:r>
                      <a:r>
                        <a:rPr lang="en-US" sz="1600" b="1" baseline="0" dirty="0" smtClean="0"/>
                        <a:t> </a:t>
                      </a:r>
                      <a:r>
                        <a:rPr lang="en-US" sz="1600" b="1" dirty="0" smtClean="0"/>
                        <a:t>Measure</a:t>
                      </a:r>
                      <a:endParaRPr lang="en-US" sz="16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Projects</a:t>
                      </a:r>
                      <a:r>
                        <a:rPr lang="en-US" sz="1600" b="1" baseline="0" dirty="0" smtClean="0"/>
                        <a:t> with Age Data</a:t>
                      </a:r>
                      <a:endParaRPr lang="en-US" sz="1600" b="1" dirty="0" smtClean="0"/>
                    </a:p>
                  </a:txBody>
                  <a:tcPr/>
                </a:tc>
                <a:tc>
                  <a:txBody>
                    <a:bodyPr/>
                    <a:lstStyle/>
                    <a:p>
                      <a:pPr algn="ctr"/>
                      <a:r>
                        <a:rPr lang="en-US" sz="1600" b="1" dirty="0" smtClean="0"/>
                        <a:t>Range of Reported Ages</a:t>
                      </a:r>
                      <a:endParaRPr lang="en-US" sz="1600" b="1" dirty="0"/>
                    </a:p>
                  </a:txBody>
                  <a:tcPr/>
                </a:tc>
                <a:tc>
                  <a:txBody>
                    <a:bodyPr/>
                    <a:lstStyle/>
                    <a:p>
                      <a:pPr algn="ctr"/>
                      <a:r>
                        <a:rPr lang="en-US" sz="1600" b="1" dirty="0" smtClean="0"/>
                        <a:t>Range of Computed </a:t>
                      </a:r>
                      <a:r>
                        <a:rPr lang="en-US" sz="1600" b="1" dirty="0" smtClean="0"/>
                        <a:t>RUL</a:t>
                      </a:r>
                      <a:r>
                        <a:rPr lang="en-US" sz="1600" b="1" baseline="0" dirty="0" smtClean="0"/>
                        <a:t>s</a:t>
                      </a:r>
                      <a:endParaRPr lang="en-US" sz="1600" b="1" dirty="0"/>
                    </a:p>
                  </a:txBody>
                  <a:tcPr/>
                </a:tc>
                <a:tc>
                  <a:txBody>
                    <a:bodyPr/>
                    <a:lstStyle/>
                    <a:p>
                      <a:pPr algn="ctr"/>
                      <a:r>
                        <a:rPr lang="en-US" sz="1600" b="1" dirty="0" smtClean="0"/>
                        <a:t>Average of Computed RULs</a:t>
                      </a:r>
                      <a:endParaRPr lang="en-US" sz="1600" b="1" dirty="0"/>
                    </a:p>
                  </a:txBody>
                  <a:tcPr/>
                </a:tc>
                <a:tc>
                  <a:txBody>
                    <a:bodyPr/>
                    <a:lstStyle/>
                    <a:p>
                      <a:pPr algn="ctr"/>
                      <a:r>
                        <a:rPr lang="en-US" sz="1600" b="1" dirty="0" smtClean="0"/>
                        <a:t>PA </a:t>
                      </a:r>
                      <a:br>
                        <a:rPr lang="en-US" sz="1600" b="1" dirty="0" smtClean="0"/>
                      </a:br>
                      <a:r>
                        <a:rPr lang="en-US" sz="1600" b="1" dirty="0" smtClean="0"/>
                        <a:t>Deemed </a:t>
                      </a:r>
                      <a:br>
                        <a:rPr lang="en-US" sz="1600" b="1" dirty="0" smtClean="0"/>
                      </a:br>
                      <a:r>
                        <a:rPr lang="en-US" sz="1600" b="1" dirty="0" smtClean="0"/>
                        <a:t>RULs</a:t>
                      </a:r>
                      <a:endParaRPr lang="en-US" sz="1600" b="1" dirty="0"/>
                    </a:p>
                  </a:txBody>
                  <a:tcPr/>
                </a:tc>
              </a:tr>
              <a:tr h="370840">
                <a:tc>
                  <a:txBody>
                    <a:bodyPr/>
                    <a:lstStyle/>
                    <a:p>
                      <a:r>
                        <a:rPr lang="en-US" dirty="0" smtClean="0"/>
                        <a:t>Furnace</a:t>
                      </a:r>
                      <a:endParaRPr lang="en-US" dirty="0"/>
                    </a:p>
                  </a:txBody>
                  <a:tcPr/>
                </a:tc>
                <a:tc>
                  <a:txBody>
                    <a:bodyPr/>
                    <a:lstStyle/>
                    <a:p>
                      <a:pPr algn="ctr"/>
                      <a:r>
                        <a:rPr lang="en-US" dirty="0" smtClean="0"/>
                        <a:t>214</a:t>
                      </a:r>
                      <a:endParaRPr lang="en-US" dirty="0"/>
                    </a:p>
                  </a:txBody>
                  <a:tcPr/>
                </a:tc>
                <a:tc>
                  <a:txBody>
                    <a:bodyPr/>
                    <a:lstStyle/>
                    <a:p>
                      <a:pPr algn="ctr"/>
                      <a:r>
                        <a:rPr lang="en-US" dirty="0" smtClean="0"/>
                        <a:t>8-61</a:t>
                      </a:r>
                      <a:endParaRPr lang="en-US" dirty="0"/>
                    </a:p>
                  </a:txBody>
                  <a:tcPr/>
                </a:tc>
                <a:tc>
                  <a:txBody>
                    <a:bodyPr/>
                    <a:lstStyle/>
                    <a:p>
                      <a:pPr algn="ctr"/>
                      <a:r>
                        <a:rPr lang="en-US" dirty="0" smtClean="0"/>
                        <a:t>3-16</a:t>
                      </a:r>
                      <a:endParaRPr lang="en-US" dirty="0"/>
                    </a:p>
                  </a:txBody>
                  <a:tcPr/>
                </a:tc>
                <a:tc>
                  <a:txBody>
                    <a:bodyPr/>
                    <a:lstStyle/>
                    <a:p>
                      <a:pPr algn="ctr"/>
                      <a:r>
                        <a:rPr lang="en-US" dirty="0" smtClean="0"/>
                        <a:t>8-9</a:t>
                      </a:r>
                      <a:endParaRPr lang="en-US" dirty="0"/>
                    </a:p>
                  </a:txBody>
                  <a:tcPr/>
                </a:tc>
                <a:tc>
                  <a:txBody>
                    <a:bodyPr/>
                    <a:lstStyle/>
                    <a:p>
                      <a:pPr algn="ctr"/>
                      <a:r>
                        <a:rPr lang="en-US" dirty="0" smtClean="0"/>
                        <a:t>5/6</a:t>
                      </a:r>
                      <a:endParaRPr lang="en-US" dirty="0"/>
                    </a:p>
                  </a:txBody>
                  <a:tcPr/>
                </a:tc>
              </a:tr>
              <a:tr h="370840">
                <a:tc>
                  <a:txBody>
                    <a:bodyPr/>
                    <a:lstStyle/>
                    <a:p>
                      <a:r>
                        <a:rPr lang="en-US" dirty="0" smtClean="0"/>
                        <a:t>Boiler</a:t>
                      </a:r>
                      <a:endParaRPr lang="en-US" dirty="0"/>
                    </a:p>
                  </a:txBody>
                  <a:tcPr/>
                </a:tc>
                <a:tc>
                  <a:txBody>
                    <a:bodyPr/>
                    <a:lstStyle/>
                    <a:p>
                      <a:pPr algn="ctr"/>
                      <a:r>
                        <a:rPr lang="en-US" dirty="0" smtClean="0"/>
                        <a:t>108</a:t>
                      </a:r>
                      <a:endParaRPr lang="en-US" dirty="0"/>
                    </a:p>
                  </a:txBody>
                  <a:tcPr/>
                </a:tc>
                <a:tc>
                  <a:txBody>
                    <a:bodyPr/>
                    <a:lstStyle/>
                    <a:p>
                      <a:pPr algn="ctr"/>
                      <a:r>
                        <a:rPr lang="en-US" dirty="0" smtClean="0"/>
                        <a:t>9-98</a:t>
                      </a:r>
                      <a:endParaRPr lang="en-US" dirty="0"/>
                    </a:p>
                  </a:txBody>
                  <a:tcPr/>
                </a:tc>
                <a:tc>
                  <a:txBody>
                    <a:bodyPr/>
                    <a:lstStyle/>
                    <a:p>
                      <a:pPr algn="ctr"/>
                      <a:r>
                        <a:rPr lang="en-US" dirty="0" smtClean="0"/>
                        <a:t>3-16</a:t>
                      </a:r>
                      <a:endParaRPr lang="en-US" dirty="0"/>
                    </a:p>
                  </a:txBody>
                  <a:tcPr/>
                </a:tc>
                <a:tc>
                  <a:txBody>
                    <a:bodyPr/>
                    <a:lstStyle/>
                    <a:p>
                      <a:pPr algn="ctr"/>
                      <a:r>
                        <a:rPr lang="en-US" dirty="0" smtClean="0"/>
                        <a:t>6-9</a:t>
                      </a:r>
                      <a:endParaRPr lang="en-US" dirty="0"/>
                    </a:p>
                  </a:txBody>
                  <a:tcPr/>
                </a:tc>
                <a:tc>
                  <a:txBody>
                    <a:bodyPr/>
                    <a:lstStyle/>
                    <a:p>
                      <a:pPr algn="ctr"/>
                      <a:r>
                        <a:rPr lang="en-US" dirty="0" smtClean="0"/>
                        <a:t>5/10</a:t>
                      </a:r>
                      <a:endParaRPr lang="en-US" dirty="0"/>
                    </a:p>
                  </a:txBody>
                  <a:tcPr/>
                </a:tc>
              </a:tr>
              <a:tr h="370840">
                <a:tc>
                  <a:txBody>
                    <a:bodyPr/>
                    <a:lstStyle/>
                    <a:p>
                      <a:r>
                        <a:rPr lang="en-US" dirty="0" smtClean="0"/>
                        <a:t>CAC</a:t>
                      </a:r>
                      <a:endParaRPr lang="en-US" dirty="0"/>
                    </a:p>
                  </a:txBody>
                  <a:tcPr/>
                </a:tc>
                <a:tc>
                  <a:txBody>
                    <a:bodyPr/>
                    <a:lstStyle/>
                    <a:p>
                      <a:pPr algn="ctr"/>
                      <a:r>
                        <a:rPr lang="en-US" dirty="0" smtClean="0"/>
                        <a:t>52</a:t>
                      </a:r>
                      <a:endParaRPr lang="en-US" dirty="0"/>
                    </a:p>
                  </a:txBody>
                  <a:tcPr/>
                </a:tc>
                <a:tc>
                  <a:txBody>
                    <a:bodyPr/>
                    <a:lstStyle/>
                    <a:p>
                      <a:pPr algn="ctr"/>
                      <a:r>
                        <a:rPr lang="en-US" dirty="0" smtClean="0"/>
                        <a:t>10-28</a:t>
                      </a:r>
                      <a:endParaRPr lang="en-US" dirty="0"/>
                    </a:p>
                  </a:txBody>
                  <a:tcPr/>
                </a:tc>
                <a:tc>
                  <a:txBody>
                    <a:bodyPr/>
                    <a:lstStyle/>
                    <a:p>
                      <a:pPr algn="ctr"/>
                      <a:r>
                        <a:rPr lang="en-US" dirty="0" smtClean="0"/>
                        <a:t>5-10</a:t>
                      </a:r>
                      <a:endParaRPr lang="en-US" dirty="0"/>
                    </a:p>
                  </a:txBody>
                  <a:tcPr/>
                </a:tc>
                <a:tc>
                  <a:txBody>
                    <a:bodyPr/>
                    <a:lstStyle/>
                    <a:p>
                      <a:pPr algn="ctr"/>
                      <a:r>
                        <a:rPr lang="en-US" dirty="0" smtClean="0"/>
                        <a:t>7</a:t>
                      </a:r>
                      <a:endParaRPr lang="en-US" dirty="0"/>
                    </a:p>
                  </a:txBody>
                  <a:tcPr/>
                </a:tc>
                <a:tc>
                  <a:txBody>
                    <a:bodyPr/>
                    <a:lstStyle/>
                    <a:p>
                      <a:pPr algn="ctr"/>
                      <a:r>
                        <a:rPr lang="en-US" dirty="0" smtClean="0"/>
                        <a:t>5</a:t>
                      </a:r>
                      <a:endParaRPr lang="en-US" dirty="0"/>
                    </a:p>
                  </a:txBody>
                  <a:tcPr/>
                </a:tc>
              </a:tr>
            </a:tbl>
          </a:graphicData>
        </a:graphic>
      </p:graphicFrame>
      <p:sp>
        <p:nvSpPr>
          <p:cNvPr id="4" name="Content Placeholder 3"/>
          <p:cNvSpPr>
            <a:spLocks noGrp="1"/>
          </p:cNvSpPr>
          <p:nvPr>
            <p:ph sz="quarter" idx="11"/>
          </p:nvPr>
        </p:nvSpPr>
        <p:spPr>
          <a:xfrm>
            <a:off x="336711" y="1248205"/>
            <a:ext cx="8235490" cy="605996"/>
          </a:xfrm>
        </p:spPr>
        <p:txBody>
          <a:bodyPr/>
          <a:lstStyle/>
          <a:p>
            <a:pPr marL="457200" indent="-457200">
              <a:spcBef>
                <a:spcPts val="600"/>
              </a:spcBef>
              <a:spcAft>
                <a:spcPts val="600"/>
              </a:spcAft>
              <a:buFont typeface="Arial"/>
              <a:buChar char="•"/>
            </a:pPr>
            <a:r>
              <a:rPr lang="en-US" dirty="0" smtClean="0"/>
              <a:t>Variation in Equipment Age and </a:t>
            </a:r>
            <a:r>
              <a:rPr lang="en-US" dirty="0" smtClean="0"/>
              <a:t>RULs</a:t>
            </a:r>
          </a:p>
          <a:p>
            <a:pPr marL="457200" indent="-457200">
              <a:spcBef>
                <a:spcPts val="600"/>
              </a:spcBef>
              <a:spcAft>
                <a:spcPts val="600"/>
              </a:spcAft>
              <a:buFont typeface="Arial"/>
              <a:buChar char="•"/>
            </a:pPr>
            <a:r>
              <a:rPr lang="en-US" dirty="0" smtClean="0"/>
              <a:t>Deemed </a:t>
            </a:r>
            <a:r>
              <a:rPr lang="en-US" dirty="0"/>
              <a:t>RULs are not consistent with estimates from recorded project ages</a:t>
            </a:r>
          </a:p>
          <a:p>
            <a:pPr>
              <a:spcBef>
                <a:spcPts val="600"/>
              </a:spcBef>
              <a:spcAft>
                <a:spcPts val="600"/>
              </a:spcAft>
            </a:pPr>
            <a:endParaRPr lang="en-US" dirty="0" smtClean="0"/>
          </a:p>
        </p:txBody>
      </p:sp>
      <p:sp>
        <p:nvSpPr>
          <p:cNvPr id="6" name="Slide Number Placeholder 5"/>
          <p:cNvSpPr>
            <a:spLocks noGrp="1"/>
          </p:cNvSpPr>
          <p:nvPr>
            <p:ph type="sldNum" sz="quarter" idx="10"/>
          </p:nvPr>
        </p:nvSpPr>
        <p:spPr/>
        <p:txBody>
          <a:bodyPr/>
          <a:lstStyle/>
          <a:p>
            <a:pPr>
              <a:defRPr/>
            </a:pPr>
            <a:fld id="{867758D2-61D2-0545-8E51-2FC753446A45}" type="slidenum">
              <a:rPr lang="en-US" smtClean="0"/>
              <a:pPr>
                <a:defRPr/>
              </a:pPr>
              <a:t>10</a:t>
            </a:fld>
            <a:endParaRPr lang="en-US" dirty="0"/>
          </a:p>
        </p:txBody>
      </p:sp>
    </p:spTree>
    <p:extLst>
      <p:ext uri="{BB962C8B-B14F-4D97-AF65-F5344CB8AC3E}">
        <p14:creationId xmlns:p14="http://schemas.microsoft.com/office/powerpoint/2010/main" val="13340095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81100" y="232723"/>
            <a:ext cx="7480300" cy="646331"/>
          </a:xfrm>
        </p:spPr>
        <p:txBody>
          <a:bodyPr/>
          <a:lstStyle/>
          <a:p>
            <a:pPr eaLnBrk="1" hangingPunct="1">
              <a:defRPr/>
            </a:pPr>
            <a:r>
              <a:rPr lang="en-US" dirty="0" smtClean="0">
                <a:cs typeface="+mj-cs"/>
              </a:rPr>
              <a:t>ER Furnace –Age &amp; Efficiency</a:t>
            </a:r>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11</a:t>
            </a:fld>
            <a:endParaRPr lang="en-US" dirty="0"/>
          </a:p>
        </p:txBody>
      </p:sp>
      <p:sp>
        <p:nvSpPr>
          <p:cNvPr id="2" name="Text Placeholder 1"/>
          <p:cNvSpPr>
            <a:spLocks noGrp="1"/>
          </p:cNvSpPr>
          <p:nvPr>
            <p:ph type="body" sz="quarter" idx="11"/>
          </p:nvPr>
        </p:nvSpPr>
        <p:spPr>
          <a:xfrm>
            <a:off x="454434" y="1182624"/>
            <a:ext cx="8249290" cy="995702"/>
          </a:xfrm>
        </p:spPr>
        <p:txBody>
          <a:bodyPr>
            <a:normAutofit/>
          </a:bodyPr>
          <a:lstStyle/>
          <a:p>
            <a:pPr algn="l"/>
            <a:r>
              <a:rPr lang="en-US" dirty="0" smtClean="0"/>
              <a:t>Most furnaces replaced in the ER programs were less than 30 years old</a:t>
            </a:r>
            <a:endParaRPr lang="en-US" dirty="0"/>
          </a:p>
        </p:txBody>
      </p:sp>
      <p:sp>
        <p:nvSpPr>
          <p:cNvPr id="8" name="Text Placeholder 1"/>
          <p:cNvSpPr txBox="1">
            <a:spLocks/>
          </p:cNvSpPr>
          <p:nvPr/>
        </p:nvSpPr>
        <p:spPr>
          <a:xfrm>
            <a:off x="454434" y="2338324"/>
            <a:ext cx="8249290" cy="995702"/>
          </a:xfrm>
          <a:prstGeom prst="rect">
            <a:avLst/>
          </a:prstGeom>
        </p:spPr>
        <p:txBody>
          <a:bodyPr vert="horz" lIns="91440" tIns="45720" rIns="91440" bIns="45720" rtlCol="0">
            <a:normAutofit fontScale="92500"/>
          </a:bodyPr>
          <a:lstStyle>
            <a:lvl1pPr marL="0" indent="0" algn="ctr" rtl="0" eaLnBrk="1" fontAlgn="base" hangingPunct="1">
              <a:spcBef>
                <a:spcPts val="0"/>
              </a:spcBef>
              <a:spcAft>
                <a:spcPts val="1200"/>
              </a:spcAft>
              <a:defRPr sz="2800" b="1" baseline="0">
                <a:solidFill>
                  <a:srgbClr val="485D0E"/>
                </a:solidFill>
                <a:latin typeface="+mn-lt"/>
                <a:ea typeface="+mn-ea"/>
                <a:cs typeface="ＭＳ Ｐゴシック" charset="0"/>
              </a:defRPr>
            </a:lvl1pPr>
            <a:lvl2pPr marL="687388" indent="-344488" algn="l" rtl="0" eaLnBrk="1" fontAlgn="base" hangingPunct="1">
              <a:lnSpc>
                <a:spcPct val="100000"/>
              </a:lnSpc>
              <a:spcBef>
                <a:spcPts val="600"/>
              </a:spcBef>
              <a:spcAft>
                <a:spcPts val="600"/>
              </a:spcAft>
              <a:buClr>
                <a:srgbClr val="485D0E"/>
              </a:buClr>
              <a:buSzPct val="90000"/>
              <a:buFont typeface="Arial"/>
              <a:buChar char="•"/>
              <a:defRPr sz="2600">
                <a:solidFill>
                  <a:srgbClr val="3D572D"/>
                </a:solidFill>
                <a:latin typeface="+mn-lt"/>
                <a:ea typeface="+mn-ea"/>
              </a:defRPr>
            </a:lvl2pPr>
            <a:lvl3pPr marL="635000" indent="-292100" algn="l" rtl="0" eaLnBrk="1" fontAlgn="base" hangingPunct="1">
              <a:lnSpc>
                <a:spcPct val="100000"/>
              </a:lnSpc>
              <a:spcBef>
                <a:spcPts val="1200"/>
              </a:spcBef>
              <a:spcAft>
                <a:spcPts val="0"/>
              </a:spcAft>
              <a:buClr>
                <a:srgbClr val="485D0E"/>
              </a:buClr>
              <a:buSzPct val="85000"/>
              <a:buFont typeface="Arial"/>
              <a:buChar char="•"/>
              <a:defRPr sz="2600">
                <a:solidFill>
                  <a:srgbClr val="0F560E"/>
                </a:solidFill>
                <a:latin typeface="+mn-lt"/>
                <a:ea typeface="+mn-ea"/>
              </a:defRPr>
            </a:lvl3pPr>
            <a:lvl4pPr marL="1027113" indent="-341313" algn="l" rtl="0" eaLnBrk="1" fontAlgn="base" hangingPunct="1">
              <a:lnSpc>
                <a:spcPct val="100000"/>
              </a:lnSpc>
              <a:spcBef>
                <a:spcPts val="0"/>
              </a:spcBef>
              <a:spcAft>
                <a:spcPts val="600"/>
              </a:spcAft>
              <a:buClr>
                <a:srgbClr val="485D0E"/>
              </a:buClr>
              <a:buSzPct val="85000"/>
              <a:buFont typeface="Lucida Grande"/>
              <a:buChar char="‑"/>
              <a:tabLst>
                <a:tab pos="966788" algn="l"/>
              </a:tabLst>
              <a:defRPr sz="2400">
                <a:solidFill>
                  <a:srgbClr val="3F5A29"/>
                </a:solidFill>
                <a:latin typeface="+mn-lt"/>
                <a:ea typeface="+mn-ea"/>
              </a:defRPr>
            </a:lvl4pPr>
            <a:lvl5pPr marL="1370013" indent="-334963" algn="l" rtl="0" eaLnBrk="1" fontAlgn="base" hangingPunct="1">
              <a:lnSpc>
                <a:spcPct val="90000"/>
              </a:lnSpc>
              <a:spcBef>
                <a:spcPct val="10000"/>
              </a:spcBef>
              <a:spcAft>
                <a:spcPct val="10000"/>
              </a:spcAft>
              <a:buClr>
                <a:srgbClr val="485D0E"/>
              </a:buClr>
              <a:buSzPct val="85000"/>
              <a:buFont typeface="Wingdings" charset="2"/>
              <a:buChar char="Ø"/>
              <a:tabLst/>
              <a:defRPr sz="2200">
                <a:solidFill>
                  <a:srgbClr val="3F5A29"/>
                </a:solidFill>
                <a:latin typeface="+mn-lt"/>
                <a:ea typeface="+mn-ea"/>
              </a:defRPr>
            </a:lvl5pPr>
            <a:lvl6pPr marL="25146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6pPr>
            <a:lvl7pPr marL="29718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7pPr>
            <a:lvl8pPr marL="34290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8pPr>
            <a:lvl9pPr marL="38862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9pPr>
          </a:lstStyle>
          <a:p>
            <a:pPr algn="l"/>
            <a:r>
              <a:rPr lang="en-US" dirty="0" smtClean="0"/>
              <a:t>Most furnaces replaced in the ER programs were reported to have an efficiency rating of 80%</a:t>
            </a:r>
            <a:endParaRPr lang="en-US" dirty="0"/>
          </a:p>
        </p:txBody>
      </p:sp>
      <p:pic>
        <p:nvPicPr>
          <p:cNvPr id="9" name="Picture 8"/>
          <p:cNvPicPr>
            <a:picLocks noChangeAspect="1"/>
          </p:cNvPicPr>
          <p:nvPr/>
        </p:nvPicPr>
        <p:blipFill>
          <a:blip r:embed="rId3"/>
          <a:stretch>
            <a:fillRect/>
          </a:stretch>
        </p:blipFill>
        <p:spPr>
          <a:xfrm>
            <a:off x="4533900" y="3441700"/>
            <a:ext cx="4610100" cy="3017520"/>
          </a:xfrm>
          <a:prstGeom prst="rect">
            <a:avLst/>
          </a:prstGeom>
        </p:spPr>
      </p:pic>
      <p:pic>
        <p:nvPicPr>
          <p:cNvPr id="10" name="Picture 9"/>
          <p:cNvPicPr>
            <a:picLocks noChangeAspect="1"/>
          </p:cNvPicPr>
          <p:nvPr/>
        </p:nvPicPr>
        <p:blipFill>
          <a:blip r:embed="rId4"/>
          <a:stretch>
            <a:fillRect/>
          </a:stretch>
        </p:blipFill>
        <p:spPr>
          <a:xfrm>
            <a:off x="0" y="3441700"/>
            <a:ext cx="4561044" cy="3017520"/>
          </a:xfrm>
          <a:prstGeom prst="rect">
            <a:avLst/>
          </a:prstGeom>
        </p:spPr>
      </p:pic>
    </p:spTree>
    <p:extLst>
      <p:ext uri="{BB962C8B-B14F-4D97-AF65-F5344CB8AC3E}">
        <p14:creationId xmlns:p14="http://schemas.microsoft.com/office/powerpoint/2010/main" val="35807108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81100" y="232723"/>
            <a:ext cx="7480300" cy="646331"/>
          </a:xfrm>
        </p:spPr>
        <p:txBody>
          <a:bodyPr/>
          <a:lstStyle/>
          <a:p>
            <a:pPr eaLnBrk="1" hangingPunct="1">
              <a:defRPr/>
            </a:pPr>
            <a:r>
              <a:rPr lang="en-US" dirty="0" smtClean="0">
                <a:cs typeface="+mj-cs"/>
              </a:rPr>
              <a:t>ER Boilers –Age &amp; Efficiency</a:t>
            </a:r>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12</a:t>
            </a:fld>
            <a:endParaRPr lang="en-US" dirty="0"/>
          </a:p>
        </p:txBody>
      </p:sp>
      <p:sp>
        <p:nvSpPr>
          <p:cNvPr id="2" name="Text Placeholder 1"/>
          <p:cNvSpPr>
            <a:spLocks noGrp="1"/>
          </p:cNvSpPr>
          <p:nvPr>
            <p:ph type="body" sz="quarter" idx="11"/>
          </p:nvPr>
        </p:nvSpPr>
        <p:spPr>
          <a:xfrm>
            <a:off x="454434" y="1182624"/>
            <a:ext cx="8249290" cy="995702"/>
          </a:xfrm>
        </p:spPr>
        <p:txBody>
          <a:bodyPr>
            <a:normAutofit/>
          </a:bodyPr>
          <a:lstStyle/>
          <a:p>
            <a:pPr algn="l"/>
            <a:r>
              <a:rPr lang="en-US" dirty="0" smtClean="0"/>
              <a:t>Most boilers replaced in the ER programs were 20 to 30 years old</a:t>
            </a:r>
            <a:endParaRPr lang="en-US" dirty="0"/>
          </a:p>
        </p:txBody>
      </p:sp>
      <p:pic>
        <p:nvPicPr>
          <p:cNvPr id="4" name="Picture 3"/>
          <p:cNvPicPr>
            <a:picLocks noChangeAspect="1"/>
          </p:cNvPicPr>
          <p:nvPr/>
        </p:nvPicPr>
        <p:blipFill>
          <a:blip r:embed="rId3"/>
          <a:stretch>
            <a:fillRect/>
          </a:stretch>
        </p:blipFill>
        <p:spPr>
          <a:xfrm>
            <a:off x="0" y="3291840"/>
            <a:ext cx="4572000" cy="3108960"/>
          </a:xfrm>
          <a:prstGeom prst="rect">
            <a:avLst/>
          </a:prstGeom>
        </p:spPr>
      </p:pic>
      <p:pic>
        <p:nvPicPr>
          <p:cNvPr id="5" name="Picture 4"/>
          <p:cNvPicPr>
            <a:picLocks noChangeAspect="1"/>
          </p:cNvPicPr>
          <p:nvPr/>
        </p:nvPicPr>
        <p:blipFill>
          <a:blip r:embed="rId4"/>
          <a:stretch>
            <a:fillRect/>
          </a:stretch>
        </p:blipFill>
        <p:spPr>
          <a:xfrm>
            <a:off x="4660900" y="3326892"/>
            <a:ext cx="4483100" cy="3048508"/>
          </a:xfrm>
          <a:prstGeom prst="rect">
            <a:avLst/>
          </a:prstGeom>
        </p:spPr>
      </p:pic>
      <p:sp>
        <p:nvSpPr>
          <p:cNvPr id="8" name="Text Placeholder 1"/>
          <p:cNvSpPr txBox="1">
            <a:spLocks/>
          </p:cNvSpPr>
          <p:nvPr/>
        </p:nvSpPr>
        <p:spPr>
          <a:xfrm>
            <a:off x="454434" y="2338324"/>
            <a:ext cx="8249290" cy="995702"/>
          </a:xfrm>
          <a:prstGeom prst="rect">
            <a:avLst/>
          </a:prstGeom>
        </p:spPr>
        <p:txBody>
          <a:bodyPr vert="horz" lIns="91440" tIns="45720" rIns="91440" bIns="45720" rtlCol="0">
            <a:normAutofit fontScale="92500"/>
          </a:bodyPr>
          <a:lstStyle>
            <a:lvl1pPr marL="0" indent="0" algn="ctr" rtl="0" eaLnBrk="1" fontAlgn="base" hangingPunct="1">
              <a:spcBef>
                <a:spcPts val="0"/>
              </a:spcBef>
              <a:spcAft>
                <a:spcPts val="1200"/>
              </a:spcAft>
              <a:defRPr sz="2800" b="1" baseline="0">
                <a:solidFill>
                  <a:srgbClr val="485D0E"/>
                </a:solidFill>
                <a:latin typeface="+mn-lt"/>
                <a:ea typeface="+mn-ea"/>
                <a:cs typeface="ＭＳ Ｐゴシック" charset="0"/>
              </a:defRPr>
            </a:lvl1pPr>
            <a:lvl2pPr marL="687388" indent="-344488" algn="l" rtl="0" eaLnBrk="1" fontAlgn="base" hangingPunct="1">
              <a:lnSpc>
                <a:spcPct val="100000"/>
              </a:lnSpc>
              <a:spcBef>
                <a:spcPts val="600"/>
              </a:spcBef>
              <a:spcAft>
                <a:spcPts val="600"/>
              </a:spcAft>
              <a:buClr>
                <a:srgbClr val="485D0E"/>
              </a:buClr>
              <a:buSzPct val="90000"/>
              <a:buFont typeface="Arial"/>
              <a:buChar char="•"/>
              <a:defRPr sz="2600">
                <a:solidFill>
                  <a:srgbClr val="3D572D"/>
                </a:solidFill>
                <a:latin typeface="+mn-lt"/>
                <a:ea typeface="+mn-ea"/>
              </a:defRPr>
            </a:lvl2pPr>
            <a:lvl3pPr marL="635000" indent="-292100" algn="l" rtl="0" eaLnBrk="1" fontAlgn="base" hangingPunct="1">
              <a:lnSpc>
                <a:spcPct val="100000"/>
              </a:lnSpc>
              <a:spcBef>
                <a:spcPts val="1200"/>
              </a:spcBef>
              <a:spcAft>
                <a:spcPts val="0"/>
              </a:spcAft>
              <a:buClr>
                <a:srgbClr val="485D0E"/>
              </a:buClr>
              <a:buSzPct val="85000"/>
              <a:buFont typeface="Arial"/>
              <a:buChar char="•"/>
              <a:defRPr sz="2600">
                <a:solidFill>
                  <a:srgbClr val="0F560E"/>
                </a:solidFill>
                <a:latin typeface="+mn-lt"/>
                <a:ea typeface="+mn-ea"/>
              </a:defRPr>
            </a:lvl3pPr>
            <a:lvl4pPr marL="1027113" indent="-341313" algn="l" rtl="0" eaLnBrk="1" fontAlgn="base" hangingPunct="1">
              <a:lnSpc>
                <a:spcPct val="100000"/>
              </a:lnSpc>
              <a:spcBef>
                <a:spcPts val="0"/>
              </a:spcBef>
              <a:spcAft>
                <a:spcPts val="600"/>
              </a:spcAft>
              <a:buClr>
                <a:srgbClr val="485D0E"/>
              </a:buClr>
              <a:buSzPct val="85000"/>
              <a:buFont typeface="Lucida Grande"/>
              <a:buChar char="‑"/>
              <a:tabLst>
                <a:tab pos="966788" algn="l"/>
              </a:tabLst>
              <a:defRPr sz="2400">
                <a:solidFill>
                  <a:srgbClr val="3F5A29"/>
                </a:solidFill>
                <a:latin typeface="+mn-lt"/>
                <a:ea typeface="+mn-ea"/>
              </a:defRPr>
            </a:lvl4pPr>
            <a:lvl5pPr marL="1370013" indent="-334963" algn="l" rtl="0" eaLnBrk="1" fontAlgn="base" hangingPunct="1">
              <a:lnSpc>
                <a:spcPct val="90000"/>
              </a:lnSpc>
              <a:spcBef>
                <a:spcPct val="10000"/>
              </a:spcBef>
              <a:spcAft>
                <a:spcPct val="10000"/>
              </a:spcAft>
              <a:buClr>
                <a:srgbClr val="485D0E"/>
              </a:buClr>
              <a:buSzPct val="85000"/>
              <a:buFont typeface="Wingdings" charset="2"/>
              <a:buChar char="Ø"/>
              <a:tabLst/>
              <a:defRPr sz="2200">
                <a:solidFill>
                  <a:srgbClr val="3F5A29"/>
                </a:solidFill>
                <a:latin typeface="+mn-lt"/>
                <a:ea typeface="+mn-ea"/>
              </a:defRPr>
            </a:lvl5pPr>
            <a:lvl6pPr marL="25146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6pPr>
            <a:lvl7pPr marL="29718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7pPr>
            <a:lvl8pPr marL="34290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8pPr>
            <a:lvl9pPr marL="38862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9pPr>
          </a:lstStyle>
          <a:p>
            <a:pPr algn="l"/>
            <a:r>
              <a:rPr lang="en-US" dirty="0" smtClean="0"/>
              <a:t>Most boilers replaced in the ER programs were reported to have a 78% to 82% efficiency rating</a:t>
            </a:r>
            <a:endParaRPr lang="en-US" dirty="0"/>
          </a:p>
        </p:txBody>
      </p:sp>
    </p:spTree>
    <p:extLst>
      <p:ext uri="{BB962C8B-B14F-4D97-AF65-F5344CB8AC3E}">
        <p14:creationId xmlns:p14="http://schemas.microsoft.com/office/powerpoint/2010/main" val="29891979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81100" y="232723"/>
            <a:ext cx="7480300" cy="646331"/>
          </a:xfrm>
        </p:spPr>
        <p:txBody>
          <a:bodyPr/>
          <a:lstStyle/>
          <a:p>
            <a:pPr eaLnBrk="1" hangingPunct="1">
              <a:defRPr/>
            </a:pPr>
            <a:r>
              <a:rPr lang="en-US" dirty="0" smtClean="0">
                <a:cs typeface="+mj-cs"/>
              </a:rPr>
              <a:t>ER AC – Distribution of Ages</a:t>
            </a:r>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13</a:t>
            </a:fld>
            <a:endParaRPr lang="en-US" dirty="0"/>
          </a:p>
        </p:txBody>
      </p:sp>
      <p:sp>
        <p:nvSpPr>
          <p:cNvPr id="2" name="Text Placeholder 1"/>
          <p:cNvSpPr>
            <a:spLocks noGrp="1"/>
          </p:cNvSpPr>
          <p:nvPr>
            <p:ph type="body" sz="quarter" idx="11"/>
          </p:nvPr>
        </p:nvSpPr>
        <p:spPr>
          <a:xfrm>
            <a:off x="454434" y="1246124"/>
            <a:ext cx="8249290" cy="995702"/>
          </a:xfrm>
        </p:spPr>
        <p:txBody>
          <a:bodyPr>
            <a:normAutofit/>
          </a:bodyPr>
          <a:lstStyle/>
          <a:p>
            <a:pPr algn="l"/>
            <a:r>
              <a:rPr lang="en-US" sz="2600" dirty="0" smtClean="0"/>
              <a:t>All ACs replaced in the ER programs were less than 30 years old</a:t>
            </a:r>
            <a:endParaRPr lang="en-US" sz="2600" dirty="0"/>
          </a:p>
        </p:txBody>
      </p:sp>
      <p:pic>
        <p:nvPicPr>
          <p:cNvPr id="5" name="Picture 4"/>
          <p:cNvPicPr>
            <a:picLocks noChangeAspect="1"/>
          </p:cNvPicPr>
          <p:nvPr/>
        </p:nvPicPr>
        <p:blipFill>
          <a:blip r:embed="rId3"/>
          <a:stretch>
            <a:fillRect/>
          </a:stretch>
        </p:blipFill>
        <p:spPr>
          <a:xfrm>
            <a:off x="571500" y="2997200"/>
            <a:ext cx="8017672" cy="3447288"/>
          </a:xfrm>
          <a:prstGeom prst="rect">
            <a:avLst/>
          </a:prstGeom>
        </p:spPr>
      </p:pic>
      <p:sp>
        <p:nvSpPr>
          <p:cNvPr id="7" name="Text Placeholder 1"/>
          <p:cNvSpPr txBox="1">
            <a:spLocks/>
          </p:cNvSpPr>
          <p:nvPr/>
        </p:nvSpPr>
        <p:spPr>
          <a:xfrm>
            <a:off x="454434" y="2363724"/>
            <a:ext cx="8249290" cy="735076"/>
          </a:xfrm>
          <a:prstGeom prst="rect">
            <a:avLst/>
          </a:prstGeom>
        </p:spPr>
        <p:txBody>
          <a:bodyPr vert="horz" lIns="91440" tIns="45720" rIns="91440" bIns="45720" rtlCol="0">
            <a:normAutofit/>
          </a:bodyPr>
          <a:lstStyle>
            <a:lvl1pPr marL="0" indent="0" algn="ctr" rtl="0" eaLnBrk="1" fontAlgn="base" hangingPunct="1">
              <a:spcBef>
                <a:spcPts val="0"/>
              </a:spcBef>
              <a:spcAft>
                <a:spcPts val="1200"/>
              </a:spcAft>
              <a:defRPr sz="2800" b="1" baseline="0">
                <a:solidFill>
                  <a:srgbClr val="485D0E"/>
                </a:solidFill>
                <a:latin typeface="+mn-lt"/>
                <a:ea typeface="+mn-ea"/>
                <a:cs typeface="ＭＳ Ｐゴシック" charset="0"/>
              </a:defRPr>
            </a:lvl1pPr>
            <a:lvl2pPr marL="687388" indent="-344488" algn="l" rtl="0" eaLnBrk="1" fontAlgn="base" hangingPunct="1">
              <a:lnSpc>
                <a:spcPct val="100000"/>
              </a:lnSpc>
              <a:spcBef>
                <a:spcPts val="600"/>
              </a:spcBef>
              <a:spcAft>
                <a:spcPts val="600"/>
              </a:spcAft>
              <a:buClr>
                <a:srgbClr val="485D0E"/>
              </a:buClr>
              <a:buSzPct val="90000"/>
              <a:buFont typeface="Arial"/>
              <a:buChar char="•"/>
              <a:defRPr sz="2600">
                <a:solidFill>
                  <a:srgbClr val="3D572D"/>
                </a:solidFill>
                <a:latin typeface="+mn-lt"/>
                <a:ea typeface="+mn-ea"/>
              </a:defRPr>
            </a:lvl2pPr>
            <a:lvl3pPr marL="635000" indent="-292100" algn="l" rtl="0" eaLnBrk="1" fontAlgn="base" hangingPunct="1">
              <a:lnSpc>
                <a:spcPct val="100000"/>
              </a:lnSpc>
              <a:spcBef>
                <a:spcPts val="1200"/>
              </a:spcBef>
              <a:spcAft>
                <a:spcPts val="0"/>
              </a:spcAft>
              <a:buClr>
                <a:srgbClr val="485D0E"/>
              </a:buClr>
              <a:buSzPct val="85000"/>
              <a:buFont typeface="Arial"/>
              <a:buChar char="•"/>
              <a:defRPr sz="2600">
                <a:solidFill>
                  <a:srgbClr val="0F560E"/>
                </a:solidFill>
                <a:latin typeface="+mn-lt"/>
                <a:ea typeface="+mn-ea"/>
              </a:defRPr>
            </a:lvl3pPr>
            <a:lvl4pPr marL="1027113" indent="-341313" algn="l" rtl="0" eaLnBrk="1" fontAlgn="base" hangingPunct="1">
              <a:lnSpc>
                <a:spcPct val="100000"/>
              </a:lnSpc>
              <a:spcBef>
                <a:spcPts val="0"/>
              </a:spcBef>
              <a:spcAft>
                <a:spcPts val="600"/>
              </a:spcAft>
              <a:buClr>
                <a:srgbClr val="485D0E"/>
              </a:buClr>
              <a:buSzPct val="85000"/>
              <a:buFont typeface="Lucida Grande"/>
              <a:buChar char="‑"/>
              <a:tabLst>
                <a:tab pos="966788" algn="l"/>
              </a:tabLst>
              <a:defRPr sz="2400">
                <a:solidFill>
                  <a:srgbClr val="3F5A29"/>
                </a:solidFill>
                <a:latin typeface="+mn-lt"/>
                <a:ea typeface="+mn-ea"/>
              </a:defRPr>
            </a:lvl4pPr>
            <a:lvl5pPr marL="1370013" indent="-334963" algn="l" rtl="0" eaLnBrk="1" fontAlgn="base" hangingPunct="1">
              <a:lnSpc>
                <a:spcPct val="90000"/>
              </a:lnSpc>
              <a:spcBef>
                <a:spcPct val="10000"/>
              </a:spcBef>
              <a:spcAft>
                <a:spcPct val="10000"/>
              </a:spcAft>
              <a:buClr>
                <a:srgbClr val="485D0E"/>
              </a:buClr>
              <a:buSzPct val="85000"/>
              <a:buFont typeface="Wingdings" charset="2"/>
              <a:buChar char="Ø"/>
              <a:tabLst/>
              <a:defRPr sz="2200">
                <a:solidFill>
                  <a:srgbClr val="3F5A29"/>
                </a:solidFill>
                <a:latin typeface="+mn-lt"/>
                <a:ea typeface="+mn-ea"/>
              </a:defRPr>
            </a:lvl5pPr>
            <a:lvl6pPr marL="25146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6pPr>
            <a:lvl7pPr marL="29718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7pPr>
            <a:lvl8pPr marL="34290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8pPr>
            <a:lvl9pPr marL="38862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9pPr>
          </a:lstStyle>
          <a:p>
            <a:pPr algn="l"/>
            <a:r>
              <a:rPr lang="en-US" sz="2600" dirty="0" smtClean="0"/>
              <a:t>Efficiency of replaced ACs was not reported</a:t>
            </a:r>
            <a:endParaRPr lang="en-US" sz="2600" dirty="0"/>
          </a:p>
        </p:txBody>
      </p:sp>
    </p:spTree>
    <p:extLst>
      <p:ext uri="{BB962C8B-B14F-4D97-AF65-F5344CB8AC3E}">
        <p14:creationId xmlns:p14="http://schemas.microsoft.com/office/powerpoint/2010/main" val="8042049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Savings Current Practice  </a:t>
            </a:r>
            <a:endParaRPr lang="en-US" dirty="0"/>
          </a:p>
        </p:txBody>
      </p:sp>
      <p:sp>
        <p:nvSpPr>
          <p:cNvPr id="3" name="Content Placeholder 2"/>
          <p:cNvSpPr>
            <a:spLocks noGrp="1"/>
          </p:cNvSpPr>
          <p:nvPr>
            <p:ph idx="4294967295"/>
          </p:nvPr>
        </p:nvSpPr>
        <p:spPr>
          <a:xfrm>
            <a:off x="457200" y="1545416"/>
            <a:ext cx="8229600" cy="4575984"/>
          </a:xfrm>
          <a:prstGeom prst="rect">
            <a:avLst/>
          </a:prstGeom>
        </p:spPr>
        <p:txBody>
          <a:bodyPr>
            <a:normAutofit/>
          </a:bodyPr>
          <a:lstStyle/>
          <a:p>
            <a:pPr>
              <a:spcAft>
                <a:spcPts val="0"/>
              </a:spcAft>
            </a:pPr>
            <a:r>
              <a:rPr lang="en-US" b="1" dirty="0" smtClean="0"/>
              <a:t>Dual Baseline: </a:t>
            </a:r>
          </a:p>
          <a:p>
            <a:pPr lvl="1">
              <a:spcAft>
                <a:spcPts val="0"/>
              </a:spcAft>
            </a:pPr>
            <a:r>
              <a:rPr lang="en-US" sz="2400" dirty="0" smtClean="0"/>
              <a:t>Years &lt; RUL: Baseline = Replaced Efficiency</a:t>
            </a:r>
          </a:p>
          <a:p>
            <a:pPr lvl="1"/>
            <a:r>
              <a:rPr lang="en-US" sz="2400" dirty="0" smtClean="0"/>
              <a:t>Years &gt; RUL: Baseline = New Standard Efficiency</a:t>
            </a:r>
            <a:endParaRPr lang="en-US" dirty="0" smtClean="0"/>
          </a:p>
          <a:p>
            <a:pPr>
              <a:spcBef>
                <a:spcPts val="1200"/>
              </a:spcBef>
              <a:spcAft>
                <a:spcPts val="600"/>
              </a:spcAft>
            </a:pPr>
            <a:r>
              <a:rPr lang="en-US" b="1" dirty="0" smtClean="0"/>
              <a:t>Replaced Efficiency:</a:t>
            </a:r>
          </a:p>
          <a:p>
            <a:pPr lvl="1"/>
            <a:r>
              <a:rPr lang="en-US" sz="2400" dirty="0" smtClean="0"/>
              <a:t>Often deemed </a:t>
            </a:r>
          </a:p>
          <a:p>
            <a:pPr lvl="1"/>
            <a:r>
              <a:rPr lang="en-US" sz="2400" dirty="0"/>
              <a:t>S</a:t>
            </a:r>
            <a:r>
              <a:rPr lang="en-US" sz="2400" dirty="0" smtClean="0"/>
              <a:t>ometimes site-specific</a:t>
            </a:r>
          </a:p>
          <a:p>
            <a:pPr>
              <a:spcBef>
                <a:spcPts val="1200"/>
              </a:spcBef>
              <a:spcAft>
                <a:spcPts val="600"/>
              </a:spcAft>
            </a:pPr>
            <a:r>
              <a:rPr lang="en-US" b="1" dirty="0" smtClean="0"/>
              <a:t>Standard Efficiency:</a:t>
            </a:r>
          </a:p>
          <a:p>
            <a:pPr lvl="1"/>
            <a:r>
              <a:rPr lang="en-US" sz="2400" dirty="0" smtClean="0"/>
              <a:t>Typically assumes no change in current standard </a:t>
            </a:r>
          </a:p>
          <a:p>
            <a:endParaRPr lang="en-US" dirty="0"/>
          </a:p>
        </p:txBody>
      </p:sp>
      <p:sp>
        <p:nvSpPr>
          <p:cNvPr id="5" name="Slide Number Placeholder 4"/>
          <p:cNvSpPr>
            <a:spLocks noGrp="1"/>
          </p:cNvSpPr>
          <p:nvPr>
            <p:ph type="sldNum" sz="quarter" idx="10"/>
          </p:nvPr>
        </p:nvSpPr>
        <p:spPr/>
        <p:txBody>
          <a:bodyPr/>
          <a:lstStyle/>
          <a:p>
            <a:pPr>
              <a:defRPr/>
            </a:pPr>
            <a:fld id="{867758D2-61D2-0545-8E51-2FC753446A45}" type="slidenum">
              <a:rPr lang="en-US" smtClean="0"/>
              <a:pPr>
                <a:defRPr/>
              </a:pPr>
              <a:t>14</a:t>
            </a:fld>
            <a:endParaRPr lang="en-US" dirty="0"/>
          </a:p>
        </p:txBody>
      </p:sp>
    </p:spTree>
    <p:extLst>
      <p:ext uri="{BB962C8B-B14F-4D97-AF65-F5344CB8AC3E}">
        <p14:creationId xmlns:p14="http://schemas.microsoft.com/office/powerpoint/2010/main" val="3964969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944" y="232723"/>
            <a:ext cx="7480300" cy="646331"/>
          </a:xfrm>
        </p:spPr>
        <p:txBody>
          <a:bodyPr>
            <a:normAutofit/>
          </a:bodyPr>
          <a:lstStyle/>
          <a:p>
            <a:r>
              <a:rPr lang="en-US" dirty="0" smtClean="0"/>
              <a:t>Baselines Will Change…</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76153549"/>
              </p:ext>
            </p:extLst>
          </p:nvPr>
        </p:nvGraphicFramePr>
        <p:xfrm>
          <a:off x="473911" y="2143325"/>
          <a:ext cx="8229600" cy="2021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Equipment</a:t>
                      </a:r>
                      <a:endParaRPr lang="en-US" dirty="0"/>
                    </a:p>
                  </a:txBody>
                  <a:tcPr/>
                </a:tc>
                <a:tc>
                  <a:txBody>
                    <a:bodyPr/>
                    <a:lstStyle/>
                    <a:p>
                      <a:r>
                        <a:rPr lang="en-US" dirty="0" smtClean="0"/>
                        <a:t>Expected Update</a:t>
                      </a:r>
                      <a:endParaRPr lang="en-US" dirty="0"/>
                    </a:p>
                  </a:txBody>
                  <a:tcPr/>
                </a:tc>
                <a:tc>
                  <a:txBody>
                    <a:bodyPr/>
                    <a:lstStyle/>
                    <a:p>
                      <a:r>
                        <a:rPr lang="en-US" dirty="0" smtClean="0"/>
                        <a:t>Potential Effective Date</a:t>
                      </a:r>
                      <a:endParaRPr lang="en-US" dirty="0"/>
                    </a:p>
                  </a:txBody>
                  <a:tcPr/>
                </a:tc>
                <a:tc>
                  <a:txBody>
                    <a:bodyPr/>
                    <a:lstStyle/>
                    <a:p>
                      <a:r>
                        <a:rPr lang="en-US" dirty="0" smtClean="0"/>
                        <a:t>Proposed Standard</a:t>
                      </a:r>
                      <a:endParaRPr lang="en-US" dirty="0"/>
                    </a:p>
                  </a:txBody>
                  <a:tcPr/>
                </a:tc>
              </a:tr>
              <a:tr h="370840">
                <a:tc>
                  <a:txBody>
                    <a:bodyPr/>
                    <a:lstStyle/>
                    <a:p>
                      <a:r>
                        <a:rPr lang="en-US" dirty="0" smtClean="0"/>
                        <a:t>Furnace</a:t>
                      </a:r>
                      <a:endParaRPr lang="en-US" dirty="0"/>
                    </a:p>
                  </a:txBody>
                  <a:tcPr/>
                </a:tc>
                <a:tc>
                  <a:txBody>
                    <a:bodyPr/>
                    <a:lstStyle/>
                    <a:p>
                      <a:pPr algn="ctr"/>
                      <a:r>
                        <a:rPr lang="en-US" dirty="0" smtClean="0"/>
                        <a:t>2016</a:t>
                      </a:r>
                      <a:endParaRPr lang="en-US" dirty="0"/>
                    </a:p>
                  </a:txBody>
                  <a:tcPr/>
                </a:tc>
                <a:tc>
                  <a:txBody>
                    <a:bodyPr/>
                    <a:lstStyle/>
                    <a:p>
                      <a:pPr algn="ctr"/>
                      <a:r>
                        <a:rPr lang="en-US" dirty="0" smtClean="0"/>
                        <a:t>2021</a:t>
                      </a:r>
                      <a:endParaRPr lang="en-US" dirty="0"/>
                    </a:p>
                  </a:txBody>
                  <a:tcPr/>
                </a:tc>
                <a:tc>
                  <a:txBody>
                    <a:bodyPr/>
                    <a:lstStyle/>
                    <a:p>
                      <a:pPr algn="ctr"/>
                      <a:r>
                        <a:rPr lang="en-US" dirty="0" smtClean="0"/>
                        <a:t>92 AFUE</a:t>
                      </a:r>
                      <a:endParaRPr lang="en-US" dirty="0"/>
                    </a:p>
                  </a:txBody>
                  <a:tcPr/>
                </a:tc>
              </a:tr>
              <a:tr h="370840">
                <a:tc>
                  <a:txBody>
                    <a:bodyPr/>
                    <a:lstStyle/>
                    <a:p>
                      <a:r>
                        <a:rPr lang="en-US" dirty="0" smtClean="0"/>
                        <a:t>Gas</a:t>
                      </a:r>
                      <a:r>
                        <a:rPr lang="en-US" baseline="0" dirty="0" smtClean="0"/>
                        <a:t> </a:t>
                      </a:r>
                      <a:r>
                        <a:rPr lang="en-US" dirty="0" smtClean="0"/>
                        <a:t>Boiler</a:t>
                      </a:r>
                      <a:endParaRPr lang="en-US" dirty="0"/>
                    </a:p>
                  </a:txBody>
                  <a:tcPr/>
                </a:tc>
                <a:tc>
                  <a:txBody>
                    <a:bodyPr/>
                    <a:lstStyle/>
                    <a:p>
                      <a:pPr algn="ctr"/>
                      <a:r>
                        <a:rPr lang="en-US" dirty="0" smtClean="0"/>
                        <a:t>2016</a:t>
                      </a:r>
                      <a:endParaRPr lang="en-US" dirty="0"/>
                    </a:p>
                  </a:txBody>
                  <a:tcPr/>
                </a:tc>
                <a:tc>
                  <a:txBody>
                    <a:bodyPr/>
                    <a:lstStyle/>
                    <a:p>
                      <a:pPr algn="ctr"/>
                      <a:r>
                        <a:rPr lang="en-US" dirty="0" smtClean="0"/>
                        <a:t>2021</a:t>
                      </a:r>
                      <a:endParaRPr lang="en-US" dirty="0"/>
                    </a:p>
                  </a:txBody>
                  <a:tcPr/>
                </a:tc>
                <a:tc>
                  <a:txBody>
                    <a:bodyPr/>
                    <a:lstStyle/>
                    <a:p>
                      <a:pPr algn="ctr"/>
                      <a:r>
                        <a:rPr lang="en-US" dirty="0" smtClean="0"/>
                        <a:t>85 AFUE</a:t>
                      </a:r>
                      <a:endParaRPr lang="en-US" dirty="0"/>
                    </a:p>
                  </a:txBody>
                  <a:tcPr/>
                </a:tc>
              </a:tr>
              <a:tr h="370840">
                <a:tc>
                  <a:txBody>
                    <a:bodyPr/>
                    <a:lstStyle/>
                    <a:p>
                      <a:r>
                        <a:rPr lang="en-US" dirty="0" smtClean="0"/>
                        <a:t>Central</a:t>
                      </a:r>
                      <a:r>
                        <a:rPr lang="en-US" baseline="0" dirty="0" smtClean="0"/>
                        <a:t> AC</a:t>
                      </a:r>
                      <a:r>
                        <a:rPr lang="en-US" dirty="0" smtClean="0"/>
                        <a:t>/Heat Pumps</a:t>
                      </a:r>
                      <a:endParaRPr lang="en-US" dirty="0"/>
                    </a:p>
                  </a:txBody>
                  <a:tcPr/>
                </a:tc>
                <a:tc>
                  <a:txBody>
                    <a:bodyPr/>
                    <a:lstStyle/>
                    <a:p>
                      <a:pPr algn="ctr"/>
                      <a:r>
                        <a:rPr lang="en-US" dirty="0" smtClean="0"/>
                        <a:t>2017</a:t>
                      </a:r>
                      <a:endParaRPr lang="en-US" dirty="0"/>
                    </a:p>
                  </a:txBody>
                  <a:tcPr/>
                </a:tc>
                <a:tc>
                  <a:txBody>
                    <a:bodyPr/>
                    <a:lstStyle/>
                    <a:p>
                      <a:pPr algn="ctr"/>
                      <a:r>
                        <a:rPr lang="en-US" dirty="0" smtClean="0"/>
                        <a:t>2022</a:t>
                      </a:r>
                      <a:endParaRPr lang="en-US" dirty="0"/>
                    </a:p>
                  </a:txBody>
                  <a:tcPr/>
                </a:tc>
                <a:tc>
                  <a:txBody>
                    <a:bodyPr/>
                    <a:lstStyle/>
                    <a:p>
                      <a:pPr algn="ctr"/>
                      <a:r>
                        <a:rPr lang="en-US" dirty="0" smtClean="0"/>
                        <a:t>TBD</a:t>
                      </a:r>
                      <a:endParaRPr lang="en-US" dirty="0"/>
                    </a:p>
                  </a:txBody>
                  <a:tcPr/>
                </a:tc>
              </a:tr>
            </a:tbl>
          </a:graphicData>
        </a:graphic>
      </p:graphicFrame>
      <p:sp>
        <p:nvSpPr>
          <p:cNvPr id="4" name="Content Placeholder 3"/>
          <p:cNvSpPr>
            <a:spLocks noGrp="1"/>
          </p:cNvSpPr>
          <p:nvPr>
            <p:ph sz="quarter" idx="11"/>
          </p:nvPr>
        </p:nvSpPr>
        <p:spPr>
          <a:xfrm>
            <a:off x="420596" y="1311676"/>
            <a:ext cx="8235490" cy="660285"/>
          </a:xfrm>
        </p:spPr>
        <p:txBody>
          <a:bodyPr/>
          <a:lstStyle/>
          <a:p>
            <a:pPr>
              <a:spcAft>
                <a:spcPts val="0"/>
              </a:spcAft>
            </a:pPr>
            <a:r>
              <a:rPr lang="en-US" dirty="0" smtClean="0"/>
              <a:t>Future DOE Standards:</a:t>
            </a:r>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15</a:t>
            </a:fld>
            <a:endParaRPr lang="en-US" dirty="0"/>
          </a:p>
        </p:txBody>
      </p:sp>
    </p:spTree>
    <p:extLst>
      <p:ext uri="{BB962C8B-B14F-4D97-AF65-F5344CB8AC3E}">
        <p14:creationId xmlns:p14="http://schemas.microsoft.com/office/powerpoint/2010/main" val="23201274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32723"/>
            <a:ext cx="7962900" cy="646331"/>
          </a:xfrm>
        </p:spPr>
        <p:txBody>
          <a:bodyPr>
            <a:normAutofit/>
          </a:bodyPr>
          <a:lstStyle/>
          <a:p>
            <a:r>
              <a:rPr lang="en-US" dirty="0" smtClean="0"/>
              <a:t>ER Incremental Cost (IC) </a:t>
            </a:r>
            <a:r>
              <a:rPr lang="en-US" dirty="0" err="1" smtClean="0"/>
              <a:t>Calcs</a:t>
            </a:r>
            <a:endParaRPr lang="en-US" dirty="0"/>
          </a:p>
        </p:txBody>
      </p:sp>
      <p:sp>
        <p:nvSpPr>
          <p:cNvPr id="3" name="Content Placeholder 2"/>
          <p:cNvSpPr>
            <a:spLocks noGrp="1"/>
          </p:cNvSpPr>
          <p:nvPr>
            <p:ph idx="4294967295"/>
          </p:nvPr>
        </p:nvSpPr>
        <p:spPr>
          <a:xfrm>
            <a:off x="139700" y="1429096"/>
            <a:ext cx="8915400" cy="4857404"/>
          </a:xfrm>
          <a:prstGeom prst="rect">
            <a:avLst/>
          </a:prstGeom>
        </p:spPr>
        <p:txBody>
          <a:bodyPr>
            <a:normAutofit lnSpcReduction="10000"/>
          </a:bodyPr>
          <a:lstStyle/>
          <a:p>
            <a:pPr marL="457200" indent="-457200">
              <a:spcBef>
                <a:spcPts val="600"/>
              </a:spcBef>
              <a:spcAft>
                <a:spcPts val="600"/>
              </a:spcAft>
              <a:buFont typeface="Arial"/>
              <a:buChar char="•"/>
            </a:pPr>
            <a:r>
              <a:rPr lang="en-US" sz="2400" b="1" dirty="0" smtClean="0"/>
              <a:t>Some existing methods overstate or understate IC:</a:t>
            </a:r>
          </a:p>
          <a:p>
            <a:pPr marL="1027113" lvl="2" indent="-342900">
              <a:spcBef>
                <a:spcPts val="600"/>
              </a:spcBef>
              <a:spcAft>
                <a:spcPts val="600"/>
              </a:spcAft>
              <a:buFont typeface="Lucida Grande"/>
              <a:buChar char="‑"/>
            </a:pPr>
            <a:r>
              <a:rPr lang="en-US" sz="2200" dirty="0">
                <a:solidFill>
                  <a:schemeClr val="tx2"/>
                </a:solidFill>
              </a:rPr>
              <a:t>Overstated when IC = </a:t>
            </a:r>
            <a:r>
              <a:rPr lang="en-US" sz="2200" dirty="0" smtClean="0">
                <a:solidFill>
                  <a:schemeClr val="tx2"/>
                </a:solidFill>
              </a:rPr>
              <a:t>New </a:t>
            </a:r>
            <a:r>
              <a:rPr lang="en-US" sz="2200" dirty="0">
                <a:solidFill>
                  <a:schemeClr val="tx2"/>
                </a:solidFill>
              </a:rPr>
              <a:t>EE Measure </a:t>
            </a:r>
            <a:r>
              <a:rPr lang="en-US" sz="2200" dirty="0" smtClean="0">
                <a:solidFill>
                  <a:schemeClr val="tx2"/>
                </a:solidFill>
              </a:rPr>
              <a:t>Cost  </a:t>
            </a:r>
            <a:endParaRPr lang="en-US" sz="2200" dirty="0">
              <a:solidFill>
                <a:schemeClr val="tx2"/>
              </a:solidFill>
            </a:endParaRPr>
          </a:p>
          <a:p>
            <a:pPr marL="1027113" lvl="2" indent="-342900">
              <a:spcBef>
                <a:spcPts val="600"/>
              </a:spcBef>
              <a:spcAft>
                <a:spcPts val="600"/>
              </a:spcAft>
              <a:buFont typeface="Lucida Grande"/>
              <a:buChar char="‑"/>
            </a:pPr>
            <a:r>
              <a:rPr lang="en-US" sz="2200" dirty="0">
                <a:solidFill>
                  <a:schemeClr val="tx2"/>
                </a:solidFill>
              </a:rPr>
              <a:t>Understated when IC = </a:t>
            </a:r>
            <a:r>
              <a:rPr lang="en-US" sz="2200" dirty="0" smtClean="0">
                <a:solidFill>
                  <a:schemeClr val="tx2"/>
                </a:solidFill>
              </a:rPr>
              <a:t>New </a:t>
            </a:r>
            <a:r>
              <a:rPr lang="en-US" sz="2200" dirty="0">
                <a:solidFill>
                  <a:schemeClr val="tx2"/>
                </a:solidFill>
              </a:rPr>
              <a:t>EE Measure Cost – </a:t>
            </a:r>
            <a:r>
              <a:rPr lang="en-US" sz="2200" dirty="0" smtClean="0">
                <a:solidFill>
                  <a:schemeClr val="tx2"/>
                </a:solidFill>
              </a:rPr>
              <a:t>Discounted Standard Equipment Cost</a:t>
            </a:r>
            <a:endParaRPr lang="en-US" sz="2200" dirty="0">
              <a:solidFill>
                <a:schemeClr val="tx2"/>
              </a:solidFill>
            </a:endParaRPr>
          </a:p>
          <a:p>
            <a:pPr marL="457200" indent="-457200">
              <a:spcBef>
                <a:spcPts val="600"/>
              </a:spcBef>
              <a:spcAft>
                <a:spcPts val="600"/>
              </a:spcAft>
              <a:buFont typeface="Arial"/>
              <a:buChar char="•"/>
            </a:pPr>
            <a:r>
              <a:rPr lang="en-US" sz="2400" b="1" dirty="0" smtClean="0"/>
              <a:t>ER shifts the </a:t>
            </a:r>
            <a:r>
              <a:rPr lang="en-US" sz="2400" b="1" u="sng" dirty="0" smtClean="0"/>
              <a:t>entire future cycle </a:t>
            </a:r>
            <a:r>
              <a:rPr lang="en-US" sz="2400" b="1" dirty="0" smtClean="0"/>
              <a:t>of normal replacements for a piece of equipment</a:t>
            </a:r>
          </a:p>
          <a:p>
            <a:pPr marL="457200" indent="-457200">
              <a:spcBef>
                <a:spcPts val="600"/>
              </a:spcBef>
              <a:spcAft>
                <a:spcPts val="600"/>
              </a:spcAft>
              <a:buFont typeface="Arial"/>
              <a:buChar char="•"/>
            </a:pPr>
            <a:r>
              <a:rPr lang="en-US" sz="2400" b="1" dirty="0" smtClean="0"/>
              <a:t>IC = New EE Measure Cost – Standard Equipment Cost + (ER Cost Factor * Standard Equipment Cost)</a:t>
            </a:r>
          </a:p>
          <a:p>
            <a:pPr marL="1027113" lvl="2" indent="-342900">
              <a:spcBef>
                <a:spcPts val="600"/>
              </a:spcBef>
              <a:spcAft>
                <a:spcPts val="600"/>
              </a:spcAft>
              <a:buFont typeface="Lucida Grande"/>
              <a:buChar char="‑"/>
            </a:pPr>
            <a:r>
              <a:rPr lang="en-US" sz="2200" dirty="0">
                <a:solidFill>
                  <a:schemeClr val="tx2"/>
                </a:solidFill>
              </a:rPr>
              <a:t>Formulas for ER Cost Factor are in </a:t>
            </a:r>
            <a:r>
              <a:rPr lang="en-US" sz="2200" dirty="0" smtClean="0">
                <a:solidFill>
                  <a:schemeClr val="tx2"/>
                </a:solidFill>
              </a:rPr>
              <a:t>report</a:t>
            </a:r>
          </a:p>
          <a:p>
            <a:pPr marL="1027113" lvl="2" indent="-342900">
              <a:spcBef>
                <a:spcPts val="600"/>
              </a:spcBef>
              <a:spcAft>
                <a:spcPts val="600"/>
              </a:spcAft>
              <a:buFont typeface="Lucida Grande"/>
              <a:buChar char="‑"/>
            </a:pPr>
            <a:r>
              <a:rPr lang="en-US" sz="2200" dirty="0" smtClean="0">
                <a:solidFill>
                  <a:schemeClr val="tx2"/>
                </a:solidFill>
              </a:rPr>
              <a:t>Formulas use RUL value</a:t>
            </a:r>
            <a:endParaRPr lang="en-US" sz="2200" dirty="0">
              <a:solidFill>
                <a:schemeClr val="tx2"/>
              </a:solidFill>
            </a:endParaRPr>
          </a:p>
          <a:p>
            <a:pPr marL="1027113" lvl="2" indent="-342900">
              <a:spcBef>
                <a:spcPts val="600"/>
              </a:spcBef>
              <a:spcAft>
                <a:spcPts val="600"/>
              </a:spcAft>
              <a:buFont typeface="Lucida Grande"/>
              <a:buChar char="‑"/>
            </a:pPr>
            <a:r>
              <a:rPr lang="en-US" sz="2200" dirty="0">
                <a:solidFill>
                  <a:schemeClr val="tx2"/>
                </a:solidFill>
              </a:rPr>
              <a:t>N</a:t>
            </a:r>
            <a:r>
              <a:rPr lang="en-US" sz="2200" dirty="0" smtClean="0">
                <a:solidFill>
                  <a:schemeClr val="tx2"/>
                </a:solidFill>
              </a:rPr>
              <a:t>ot </a:t>
            </a:r>
            <a:r>
              <a:rPr lang="en-US" sz="2200" dirty="0">
                <a:solidFill>
                  <a:schemeClr val="tx2"/>
                </a:solidFill>
              </a:rPr>
              <a:t>difficult to </a:t>
            </a:r>
            <a:r>
              <a:rPr lang="en-US" sz="2200" dirty="0" smtClean="0">
                <a:solidFill>
                  <a:schemeClr val="tx2"/>
                </a:solidFill>
              </a:rPr>
              <a:t>calculate</a:t>
            </a:r>
            <a:endParaRPr lang="en-US" sz="220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867758D2-61D2-0545-8E51-2FC753446A45}" type="slidenum">
              <a:rPr lang="en-US" smtClean="0"/>
              <a:pPr>
                <a:defRPr/>
              </a:pPr>
              <a:t>16</a:t>
            </a:fld>
            <a:endParaRPr lang="en-US" dirty="0"/>
          </a:p>
        </p:txBody>
      </p:sp>
    </p:spTree>
    <p:extLst>
      <p:ext uri="{BB962C8B-B14F-4D97-AF65-F5344CB8AC3E}">
        <p14:creationId xmlns:p14="http://schemas.microsoft.com/office/powerpoint/2010/main" val="38531905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81100" y="232723"/>
            <a:ext cx="7882082" cy="646331"/>
          </a:xfrm>
        </p:spPr>
        <p:txBody>
          <a:bodyPr/>
          <a:lstStyle/>
          <a:p>
            <a:r>
              <a:rPr lang="en-US" dirty="0"/>
              <a:t>ER Incremental Cost – Example</a:t>
            </a:r>
          </a:p>
        </p:txBody>
      </p:sp>
      <p:sp>
        <p:nvSpPr>
          <p:cNvPr id="3" name="Slide Number Placeholder 2"/>
          <p:cNvSpPr>
            <a:spLocks noGrp="1"/>
          </p:cNvSpPr>
          <p:nvPr>
            <p:ph type="sldNum" sz="quarter" idx="10"/>
          </p:nvPr>
        </p:nvSpPr>
        <p:spPr/>
        <p:txBody>
          <a:bodyPr/>
          <a:lstStyle/>
          <a:p>
            <a:pPr>
              <a:defRPr/>
            </a:pPr>
            <a:fld id="{D8110603-12C9-5642-9613-6ED69A0DA9D1}" type="slidenum">
              <a:rPr lang="en-US" smtClean="0"/>
              <a:pPr>
                <a:defRPr/>
              </a:pPr>
              <a:t>17</a:t>
            </a:fld>
            <a:endParaRPr lang="en-US" dirty="0"/>
          </a:p>
        </p:txBody>
      </p:sp>
      <p:sp>
        <p:nvSpPr>
          <p:cNvPr id="4" name="Content Placeholder 3"/>
          <p:cNvSpPr>
            <a:spLocks noGrp="1"/>
          </p:cNvSpPr>
          <p:nvPr>
            <p:ph sz="quarter" idx="11"/>
          </p:nvPr>
        </p:nvSpPr>
        <p:spPr>
          <a:xfrm>
            <a:off x="498647" y="5928840"/>
            <a:ext cx="7935308" cy="761751"/>
          </a:xfrm>
        </p:spPr>
        <p:txBody>
          <a:bodyPr/>
          <a:lstStyle/>
          <a:p>
            <a:pPr>
              <a:spcAft>
                <a:spcPts val="0"/>
              </a:spcAft>
            </a:pPr>
            <a:r>
              <a:rPr lang="en-US" sz="2400" dirty="0" smtClean="0">
                <a:solidFill>
                  <a:schemeClr val="accent2">
                    <a:lumMod val="50000"/>
                  </a:schemeClr>
                </a:solidFill>
              </a:rPr>
              <a:t>Key Point: Incremental cost of ER increases with RUL</a:t>
            </a:r>
          </a:p>
        </p:txBody>
      </p:sp>
      <p:sp>
        <p:nvSpPr>
          <p:cNvPr id="10" name="Content Placeholder 3"/>
          <p:cNvSpPr txBox="1">
            <a:spLocks/>
          </p:cNvSpPr>
          <p:nvPr/>
        </p:nvSpPr>
        <p:spPr>
          <a:xfrm>
            <a:off x="460547" y="1293340"/>
            <a:ext cx="8235490" cy="1061933"/>
          </a:xfrm>
          <a:prstGeom prst="rect">
            <a:avLst/>
          </a:prstGeom>
        </p:spPr>
        <p:txBody>
          <a:bodyPr vert="horz" lIns="91440" tIns="45720" rIns="91440" bIns="45720" rtlCol="0">
            <a:noAutofit/>
          </a:bodyPr>
          <a:lstStyle>
            <a:lvl1pPr marL="0" indent="0" algn="l" rtl="0" eaLnBrk="1" fontAlgn="base" hangingPunct="1">
              <a:spcBef>
                <a:spcPts val="0"/>
              </a:spcBef>
              <a:spcAft>
                <a:spcPts val="1200"/>
              </a:spcAft>
              <a:defRPr sz="2800" b="1">
                <a:solidFill>
                  <a:srgbClr val="485D0E"/>
                </a:solidFill>
                <a:latin typeface="+mn-lt"/>
                <a:ea typeface="+mn-ea"/>
                <a:cs typeface="ＭＳ Ｐゴシック" charset="0"/>
              </a:defRPr>
            </a:lvl1pPr>
            <a:lvl2pPr marL="687388" indent="-344488" algn="l" rtl="0" eaLnBrk="1" fontAlgn="base" hangingPunct="1">
              <a:lnSpc>
                <a:spcPct val="100000"/>
              </a:lnSpc>
              <a:spcBef>
                <a:spcPts val="600"/>
              </a:spcBef>
              <a:spcAft>
                <a:spcPts val="600"/>
              </a:spcAft>
              <a:buClr>
                <a:srgbClr val="485D0E"/>
              </a:buClr>
              <a:buSzPct val="90000"/>
              <a:buFont typeface="Arial"/>
              <a:buChar char="•"/>
              <a:defRPr sz="2600">
                <a:solidFill>
                  <a:srgbClr val="3D572D"/>
                </a:solidFill>
                <a:latin typeface="+mn-lt"/>
                <a:ea typeface="+mn-ea"/>
              </a:defRPr>
            </a:lvl2pPr>
            <a:lvl3pPr marL="1027113" indent="-342900" algn="l" rtl="0" eaLnBrk="1" fontAlgn="base" hangingPunct="1">
              <a:lnSpc>
                <a:spcPct val="100000"/>
              </a:lnSpc>
              <a:spcBef>
                <a:spcPts val="0"/>
              </a:spcBef>
              <a:spcAft>
                <a:spcPts val="600"/>
              </a:spcAft>
              <a:buClr>
                <a:srgbClr val="485D0E"/>
              </a:buClr>
              <a:buSzPct val="65000"/>
              <a:buFont typeface="Wingdings" charset="2"/>
              <a:buChar char="Ø"/>
              <a:defRPr sz="2400">
                <a:solidFill>
                  <a:schemeClr val="tx2"/>
                </a:solidFill>
                <a:latin typeface="+mn-lt"/>
                <a:ea typeface="+mn-ea"/>
              </a:defRPr>
            </a:lvl3pPr>
            <a:lvl4pPr marL="1370013" indent="-334963" algn="l" rtl="0" eaLnBrk="1" fontAlgn="base" hangingPunct="1">
              <a:lnSpc>
                <a:spcPct val="100000"/>
              </a:lnSpc>
              <a:spcBef>
                <a:spcPts val="0"/>
              </a:spcBef>
              <a:spcAft>
                <a:spcPts val="0"/>
              </a:spcAft>
              <a:buClr>
                <a:srgbClr val="485D0E"/>
              </a:buClr>
              <a:buSzPct val="75000"/>
              <a:buFont typeface="Lucida Grande"/>
              <a:buChar char="–"/>
              <a:tabLst/>
              <a:defRPr sz="2200">
                <a:solidFill>
                  <a:srgbClr val="3F5A29"/>
                </a:solidFill>
                <a:latin typeface="+mn-lt"/>
                <a:ea typeface="+mn-ea"/>
              </a:defRPr>
            </a:lvl4pPr>
            <a:lvl5pPr marL="1370013" indent="-334963" algn="l" rtl="0" eaLnBrk="1" fontAlgn="base" hangingPunct="1">
              <a:lnSpc>
                <a:spcPct val="90000"/>
              </a:lnSpc>
              <a:spcBef>
                <a:spcPct val="10000"/>
              </a:spcBef>
              <a:spcAft>
                <a:spcPct val="10000"/>
              </a:spcAft>
              <a:buClr>
                <a:srgbClr val="485D0E"/>
              </a:buClr>
              <a:buSzPct val="85000"/>
              <a:buFont typeface="Wingdings" charset="2"/>
              <a:buChar char="Ø"/>
              <a:tabLst/>
              <a:defRPr sz="2200">
                <a:solidFill>
                  <a:srgbClr val="3F5A29"/>
                </a:solidFill>
                <a:latin typeface="+mn-lt"/>
                <a:ea typeface="+mn-ea"/>
              </a:defRPr>
            </a:lvl5pPr>
            <a:lvl6pPr marL="25146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6pPr>
            <a:lvl7pPr marL="29718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7pPr>
            <a:lvl8pPr marL="34290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8pPr>
            <a:lvl9pPr marL="3886200" indent="-228600" algn="l" rtl="0" eaLnBrk="1" fontAlgn="base" hangingPunct="1">
              <a:lnSpc>
                <a:spcPct val="90000"/>
              </a:lnSpc>
              <a:spcBef>
                <a:spcPct val="10000"/>
              </a:spcBef>
              <a:spcAft>
                <a:spcPct val="10000"/>
              </a:spcAft>
              <a:buClr>
                <a:srgbClr val="485D0E"/>
              </a:buClr>
              <a:buSzPct val="85000"/>
              <a:buFont typeface="Arial Unicode MS" charset="0"/>
              <a:buChar char="‐"/>
              <a:defRPr sz="1200">
                <a:solidFill>
                  <a:schemeClr val="tx1"/>
                </a:solidFill>
                <a:latin typeface="+mn-lt"/>
                <a:ea typeface="+mn-ea"/>
              </a:defRPr>
            </a:lvl9pPr>
          </a:lstStyle>
          <a:p>
            <a:pPr>
              <a:spcAft>
                <a:spcPts val="0"/>
              </a:spcAft>
            </a:pPr>
            <a:r>
              <a:rPr lang="en-US" sz="2400" dirty="0" smtClean="0"/>
              <a:t>This example shows how the ER Cost </a:t>
            </a:r>
            <a:r>
              <a:rPr lang="en-US" sz="2400" dirty="0"/>
              <a:t>F</a:t>
            </a:r>
            <a:r>
              <a:rPr lang="en-US" sz="2400" dirty="0" smtClean="0"/>
              <a:t>actor is used to compute the IC of an ER high-efficiency furnace</a:t>
            </a:r>
          </a:p>
        </p:txBody>
      </p:sp>
      <p:pic>
        <p:nvPicPr>
          <p:cNvPr id="5" name="Picture 4"/>
          <p:cNvPicPr>
            <a:picLocks noChangeAspect="1"/>
          </p:cNvPicPr>
          <p:nvPr/>
        </p:nvPicPr>
        <p:blipFill>
          <a:blip r:embed="rId3"/>
          <a:stretch>
            <a:fillRect/>
          </a:stretch>
        </p:blipFill>
        <p:spPr>
          <a:xfrm>
            <a:off x="338325" y="2298700"/>
            <a:ext cx="8373453" cy="3378200"/>
          </a:xfrm>
          <a:prstGeom prst="rect">
            <a:avLst/>
          </a:prstGeom>
        </p:spPr>
      </p:pic>
    </p:spTree>
    <p:extLst>
      <p:ext uri="{BB962C8B-B14F-4D97-AF65-F5344CB8AC3E}">
        <p14:creationId xmlns:p14="http://schemas.microsoft.com/office/powerpoint/2010/main" val="9925248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 Cost-Effectiveness (CE)</a:t>
            </a:r>
            <a:endParaRPr lang="en-US" dirty="0"/>
          </a:p>
        </p:txBody>
      </p:sp>
      <p:sp>
        <p:nvSpPr>
          <p:cNvPr id="3" name="Content Placeholder 2"/>
          <p:cNvSpPr>
            <a:spLocks noGrp="1"/>
          </p:cNvSpPr>
          <p:nvPr>
            <p:ph idx="4294967295"/>
          </p:nvPr>
        </p:nvSpPr>
        <p:spPr>
          <a:xfrm>
            <a:off x="254000" y="1499928"/>
            <a:ext cx="8750300" cy="4525963"/>
          </a:xfrm>
          <a:prstGeom prst="rect">
            <a:avLst/>
          </a:prstGeom>
        </p:spPr>
        <p:txBody>
          <a:bodyPr>
            <a:normAutofit/>
          </a:bodyPr>
          <a:lstStyle/>
          <a:p>
            <a:r>
              <a:rPr lang="en-US" b="1" dirty="0" smtClean="0"/>
              <a:t>Impacts of RUL on Cost </a:t>
            </a:r>
            <a:r>
              <a:rPr lang="en-US" b="1" dirty="0"/>
              <a:t>E</a:t>
            </a:r>
            <a:r>
              <a:rPr lang="en-US" b="1" dirty="0" smtClean="0"/>
              <a:t>ffectiveness:</a:t>
            </a:r>
          </a:p>
          <a:p>
            <a:pPr lvl="1"/>
            <a:r>
              <a:rPr lang="en-US" dirty="0" smtClean="0"/>
              <a:t>Lower RUL =&gt; Lower efficiency of old equipment</a:t>
            </a:r>
          </a:p>
          <a:p>
            <a:pPr lvl="1"/>
            <a:r>
              <a:rPr lang="en-US" dirty="0" smtClean="0"/>
              <a:t>Lower RUL =&gt; Lower current standard efficiency</a:t>
            </a:r>
          </a:p>
          <a:p>
            <a:pPr lvl="1"/>
            <a:r>
              <a:rPr lang="en-US" dirty="0" smtClean="0"/>
              <a:t>Lower RUL =&gt; Higher annual energy savings</a:t>
            </a:r>
          </a:p>
          <a:p>
            <a:pPr lvl="1"/>
            <a:r>
              <a:rPr lang="en-US" dirty="0" smtClean="0"/>
              <a:t>Lower RUL =&gt; Lower incremental cost  </a:t>
            </a:r>
          </a:p>
        </p:txBody>
      </p:sp>
      <p:sp>
        <p:nvSpPr>
          <p:cNvPr id="4" name="Slide Number Placeholder 3"/>
          <p:cNvSpPr>
            <a:spLocks noGrp="1"/>
          </p:cNvSpPr>
          <p:nvPr>
            <p:ph type="sldNum" sz="quarter" idx="10"/>
          </p:nvPr>
        </p:nvSpPr>
        <p:spPr/>
        <p:txBody>
          <a:bodyPr/>
          <a:lstStyle/>
          <a:p>
            <a:pPr>
              <a:defRPr/>
            </a:pPr>
            <a:fld id="{867758D2-61D2-0545-8E51-2FC753446A45}" type="slidenum">
              <a:rPr lang="en-US" smtClean="0"/>
              <a:pPr>
                <a:defRPr/>
              </a:pPr>
              <a:t>18</a:t>
            </a:fld>
            <a:endParaRPr lang="en-US" dirty="0"/>
          </a:p>
        </p:txBody>
      </p:sp>
    </p:spTree>
    <p:extLst>
      <p:ext uri="{BB962C8B-B14F-4D97-AF65-F5344CB8AC3E}">
        <p14:creationId xmlns:p14="http://schemas.microsoft.com/office/powerpoint/2010/main" val="2563766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 Recommendations</a:t>
            </a:r>
            <a:endParaRPr lang="en-US" dirty="0"/>
          </a:p>
        </p:txBody>
      </p:sp>
      <p:sp>
        <p:nvSpPr>
          <p:cNvPr id="3" name="Content Placeholder 2"/>
          <p:cNvSpPr>
            <a:spLocks noGrp="1"/>
          </p:cNvSpPr>
          <p:nvPr>
            <p:ph idx="4294967295"/>
          </p:nvPr>
        </p:nvSpPr>
        <p:spPr>
          <a:xfrm>
            <a:off x="385232" y="1325041"/>
            <a:ext cx="8229600" cy="5456759"/>
          </a:xfrm>
          <a:prstGeom prst="rect">
            <a:avLst/>
          </a:prstGeom>
        </p:spPr>
        <p:txBody>
          <a:bodyPr>
            <a:normAutofit/>
          </a:bodyPr>
          <a:lstStyle/>
          <a:p>
            <a:pPr marL="457200" indent="-457200">
              <a:buFont typeface="Arial"/>
              <a:buChar char="•"/>
            </a:pPr>
            <a:r>
              <a:rPr lang="en-US" dirty="0"/>
              <a:t>T</a:t>
            </a:r>
            <a:r>
              <a:rPr lang="en-US" dirty="0" smtClean="0"/>
              <a:t>rack age and efficiency of old equipment </a:t>
            </a:r>
            <a:r>
              <a:rPr lang="en-US" u="sng" dirty="0" smtClean="0"/>
              <a:t>during program implementation</a:t>
            </a:r>
          </a:p>
          <a:p>
            <a:pPr marL="457200" indent="-457200">
              <a:buFont typeface="Arial"/>
              <a:buChar char="•"/>
            </a:pPr>
            <a:r>
              <a:rPr lang="en-US" dirty="0" smtClean="0"/>
              <a:t>Calculate site-specific RUL as a function of age and survival function</a:t>
            </a:r>
          </a:p>
          <a:p>
            <a:pPr marL="1027113" lvl="2" indent="-342900">
              <a:spcBef>
                <a:spcPts val="0"/>
              </a:spcBef>
              <a:spcAft>
                <a:spcPts val="600"/>
              </a:spcAft>
              <a:buFont typeface="Lucida Grande"/>
              <a:buChar char="‑"/>
            </a:pPr>
            <a:r>
              <a:rPr lang="en-US" sz="2400" dirty="0" smtClean="0">
                <a:solidFill>
                  <a:schemeClr val="tx2"/>
                </a:solidFill>
              </a:rPr>
              <a:t>i.e., Median </a:t>
            </a:r>
            <a:r>
              <a:rPr lang="en-US" sz="2400" dirty="0">
                <a:solidFill>
                  <a:schemeClr val="tx2"/>
                </a:solidFill>
              </a:rPr>
              <a:t>Residual </a:t>
            </a:r>
            <a:r>
              <a:rPr lang="en-US" sz="2400" dirty="0" smtClean="0">
                <a:solidFill>
                  <a:schemeClr val="tx2"/>
                </a:solidFill>
              </a:rPr>
              <a:t>Life </a:t>
            </a:r>
            <a:r>
              <a:rPr lang="en-US" sz="2400" dirty="0" smtClean="0">
                <a:solidFill>
                  <a:schemeClr val="tx2"/>
                </a:solidFill>
              </a:rPr>
              <a:t>method</a:t>
            </a:r>
            <a:endParaRPr lang="en-US" sz="2400" dirty="0">
              <a:solidFill>
                <a:srgbClr val="FF0000"/>
              </a:solidFill>
            </a:endParaRPr>
          </a:p>
          <a:p>
            <a:pPr marL="457200" indent="-457200">
              <a:buFont typeface="Arial"/>
              <a:buChar char="•"/>
            </a:pPr>
            <a:r>
              <a:rPr lang="en-US" dirty="0" smtClean="0"/>
              <a:t>Ensures consistency </a:t>
            </a:r>
            <a:r>
              <a:rPr lang="en-US" dirty="0"/>
              <a:t>of EUL and RUL</a:t>
            </a:r>
          </a:p>
          <a:p>
            <a:pPr marL="1027113" lvl="2" indent="-342900">
              <a:spcBef>
                <a:spcPts val="0"/>
              </a:spcBef>
              <a:spcAft>
                <a:spcPts val="600"/>
              </a:spcAft>
              <a:buFont typeface="Lucida Grande"/>
              <a:buChar char="‑"/>
            </a:pPr>
            <a:r>
              <a:rPr lang="en-US" sz="2400" dirty="0" smtClean="0">
                <a:solidFill>
                  <a:schemeClr val="tx2"/>
                </a:solidFill>
              </a:rPr>
              <a:t>EUL </a:t>
            </a:r>
            <a:r>
              <a:rPr lang="en-US" sz="2400" dirty="0">
                <a:solidFill>
                  <a:schemeClr val="tx2"/>
                </a:solidFill>
              </a:rPr>
              <a:t>= </a:t>
            </a:r>
            <a:r>
              <a:rPr lang="en-US" sz="2400" dirty="0" smtClean="0">
                <a:solidFill>
                  <a:schemeClr val="tx2"/>
                </a:solidFill>
              </a:rPr>
              <a:t>median </a:t>
            </a:r>
            <a:r>
              <a:rPr lang="en-US" sz="2400" dirty="0">
                <a:solidFill>
                  <a:schemeClr val="tx2"/>
                </a:solidFill>
              </a:rPr>
              <a:t>value of a survival function </a:t>
            </a:r>
            <a:endParaRPr lang="en-US" sz="2400" dirty="0" smtClean="0">
              <a:solidFill>
                <a:schemeClr val="tx2"/>
              </a:solidFill>
            </a:endParaRPr>
          </a:p>
          <a:p>
            <a:pPr marL="1027113" lvl="2" indent="-342900">
              <a:spcBef>
                <a:spcPts val="0"/>
              </a:spcBef>
              <a:spcAft>
                <a:spcPts val="600"/>
              </a:spcAft>
              <a:buFont typeface="Lucida Grande"/>
              <a:buChar char="‑"/>
            </a:pPr>
            <a:r>
              <a:rPr lang="en-US" sz="2400" dirty="0">
                <a:solidFill>
                  <a:schemeClr val="tx2"/>
                </a:solidFill>
              </a:rPr>
              <a:t>EUL = the age at which 50% of equipment will continue to </a:t>
            </a:r>
            <a:r>
              <a:rPr lang="en-US" sz="2400" dirty="0" smtClean="0">
                <a:solidFill>
                  <a:schemeClr val="tx2"/>
                </a:solidFill>
              </a:rPr>
              <a:t>operate</a:t>
            </a:r>
          </a:p>
          <a:p>
            <a:pPr marL="457200" indent="-457200">
              <a:buFont typeface="Arial"/>
              <a:buChar char="•"/>
            </a:pPr>
            <a:r>
              <a:rPr lang="en-US" dirty="0"/>
              <a:t>Second best = </a:t>
            </a:r>
            <a:r>
              <a:rPr lang="en-US" dirty="0" smtClean="0"/>
              <a:t>use deemed RUL value from a current study sample  </a:t>
            </a:r>
            <a:endParaRPr lang="en-US" dirty="0"/>
          </a:p>
          <a:p>
            <a:endParaRPr lang="en-US" dirty="0"/>
          </a:p>
        </p:txBody>
      </p:sp>
      <p:sp>
        <p:nvSpPr>
          <p:cNvPr id="5" name="Slide Number Placeholder 4"/>
          <p:cNvSpPr>
            <a:spLocks noGrp="1"/>
          </p:cNvSpPr>
          <p:nvPr>
            <p:ph type="sldNum" sz="quarter" idx="10"/>
          </p:nvPr>
        </p:nvSpPr>
        <p:spPr/>
        <p:txBody>
          <a:bodyPr/>
          <a:lstStyle/>
          <a:p>
            <a:pPr>
              <a:defRPr/>
            </a:pPr>
            <a:fld id="{867758D2-61D2-0545-8E51-2FC753446A45}" type="slidenum">
              <a:rPr lang="en-US" smtClean="0"/>
              <a:pPr>
                <a:defRPr/>
              </a:pPr>
              <a:t>19</a:t>
            </a:fld>
            <a:endParaRPr lang="en-US" dirty="0"/>
          </a:p>
        </p:txBody>
      </p:sp>
    </p:spTree>
    <p:extLst>
      <p:ext uri="{BB962C8B-B14F-4D97-AF65-F5344CB8AC3E}">
        <p14:creationId xmlns:p14="http://schemas.microsoft.com/office/powerpoint/2010/main" val="6673843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5335" y="1325504"/>
            <a:ext cx="8229600" cy="4948296"/>
          </a:xfrm>
          <a:prstGeom prst="rect">
            <a:avLst/>
          </a:prstGeom>
        </p:spPr>
        <p:txBody>
          <a:bodyPr>
            <a:normAutofit lnSpcReduction="10000"/>
          </a:bodyPr>
          <a:lstStyle/>
          <a:p>
            <a:pPr marL="514350" indent="-514350">
              <a:buFont typeface="+mj-lt"/>
              <a:buAutoNum type="arabicPeriod"/>
            </a:pPr>
            <a:r>
              <a:rPr lang="en-US" b="1" dirty="0" smtClean="0"/>
              <a:t>Illustrate dual baseline method for early replacement project analysis</a:t>
            </a:r>
            <a:endParaRPr lang="en-US" dirty="0" smtClean="0"/>
          </a:p>
          <a:p>
            <a:pPr marL="514350" indent="-514350">
              <a:buFont typeface="+mj-lt"/>
              <a:buAutoNum type="arabicPeriod"/>
            </a:pPr>
            <a:r>
              <a:rPr lang="en-US" b="1" dirty="0" smtClean="0"/>
              <a:t>Show how accurate data and proper methods are required for accurate cost effectiveness calculations</a:t>
            </a:r>
          </a:p>
          <a:p>
            <a:pPr marL="514350" indent="-514350">
              <a:buFont typeface="+mj-lt"/>
              <a:buAutoNum type="arabicPeriod"/>
            </a:pPr>
            <a:r>
              <a:rPr lang="en-US" b="1" dirty="0" smtClean="0"/>
              <a:t>Give overview of recommended methods and tools for early replacements</a:t>
            </a:r>
          </a:p>
          <a:p>
            <a:pPr marL="1144588" lvl="1" indent="-457200">
              <a:lnSpc>
                <a:spcPct val="110000"/>
              </a:lnSpc>
            </a:pPr>
            <a:r>
              <a:rPr lang="en-US" dirty="0"/>
              <a:t>Methods are not difficult to apply! </a:t>
            </a:r>
          </a:p>
          <a:p>
            <a:pPr marL="1144588" lvl="1" indent="-457200">
              <a:lnSpc>
                <a:spcPct val="110000"/>
              </a:lnSpc>
            </a:pPr>
            <a:r>
              <a:rPr lang="en-US" dirty="0"/>
              <a:t>Methods already used by various </a:t>
            </a:r>
            <a:r>
              <a:rPr lang="en-US" dirty="0" smtClean="0"/>
              <a:t>PAs – but </a:t>
            </a:r>
            <a:r>
              <a:rPr lang="en-US" dirty="0"/>
              <a:t>inconsistently </a:t>
            </a:r>
            <a:r>
              <a:rPr lang="en-US" dirty="0" smtClean="0"/>
              <a:t>– </a:t>
            </a:r>
            <a:r>
              <a:rPr lang="en-US" dirty="0"/>
              <a:t>are not brand new!</a:t>
            </a:r>
          </a:p>
          <a:p>
            <a:pPr marL="457200" indent="-457200">
              <a:buFont typeface="Arial"/>
              <a:buChar char="•"/>
            </a:pPr>
            <a:endParaRPr lang="en-US" b="1" dirty="0" smtClean="0"/>
          </a:p>
          <a:p>
            <a:endParaRPr lang="en-US" dirty="0"/>
          </a:p>
        </p:txBody>
      </p:sp>
      <p:sp>
        <p:nvSpPr>
          <p:cNvPr id="5" name="Title 4"/>
          <p:cNvSpPr>
            <a:spLocks noGrp="1"/>
          </p:cNvSpPr>
          <p:nvPr>
            <p:ph type="title"/>
          </p:nvPr>
        </p:nvSpPr>
        <p:spPr/>
        <p:txBody>
          <a:bodyPr/>
          <a:lstStyle/>
          <a:p>
            <a:r>
              <a:rPr lang="en-US" dirty="0" smtClean="0">
                <a:solidFill>
                  <a:srgbClr val="485D0E"/>
                </a:solidFill>
              </a:rPr>
              <a:t>Presentation Objectives</a:t>
            </a:r>
            <a:endParaRPr lang="en-US" dirty="0">
              <a:solidFill>
                <a:srgbClr val="485D0E"/>
              </a:solidFill>
            </a:endParaRPr>
          </a:p>
        </p:txBody>
      </p:sp>
      <p:sp>
        <p:nvSpPr>
          <p:cNvPr id="2" name="Slide Number Placeholder 1"/>
          <p:cNvSpPr>
            <a:spLocks noGrp="1"/>
          </p:cNvSpPr>
          <p:nvPr>
            <p:ph type="sldNum" sz="quarter" idx="10"/>
          </p:nvPr>
        </p:nvSpPr>
        <p:spPr/>
        <p:txBody>
          <a:bodyPr/>
          <a:lstStyle/>
          <a:p>
            <a:pPr>
              <a:defRPr/>
            </a:pPr>
            <a:fld id="{867758D2-61D2-0545-8E51-2FC753446A45}" type="slidenum">
              <a:rPr lang="en-US" smtClean="0"/>
              <a:pPr>
                <a:defRPr/>
              </a:pPr>
              <a:t>2</a:t>
            </a:fld>
            <a:endParaRPr lang="en-US" dirty="0"/>
          </a:p>
        </p:txBody>
      </p:sp>
    </p:spTree>
    <p:extLst>
      <p:ext uri="{BB962C8B-B14F-4D97-AF65-F5344CB8AC3E}">
        <p14:creationId xmlns:p14="http://schemas.microsoft.com/office/powerpoint/2010/main" val="31780655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735" y="1389004"/>
            <a:ext cx="8229600" cy="4668896"/>
          </a:xfrm>
          <a:prstGeom prst="rect">
            <a:avLst/>
          </a:prstGeom>
        </p:spPr>
        <p:txBody>
          <a:bodyPr>
            <a:normAutofit/>
          </a:bodyPr>
          <a:lstStyle/>
          <a:p>
            <a:pPr marL="457200" indent="-457200">
              <a:buFont typeface="Arial"/>
              <a:buChar char="•"/>
            </a:pPr>
            <a:r>
              <a:rPr lang="en-US" dirty="0" smtClean="0"/>
              <a:t>Calculate savings using site-specific RUL and efficiency</a:t>
            </a:r>
          </a:p>
          <a:p>
            <a:pPr marL="457200" indent="-457200">
              <a:buFont typeface="Arial"/>
              <a:buChar char="•"/>
            </a:pPr>
            <a:r>
              <a:rPr lang="en-US" dirty="0" smtClean="0"/>
              <a:t>Review consistency of </a:t>
            </a:r>
            <a:r>
              <a:rPr lang="en-US" dirty="0" smtClean="0"/>
              <a:t>code-compliant </a:t>
            </a:r>
            <a:r>
              <a:rPr lang="en-US" dirty="0"/>
              <a:t>b</a:t>
            </a:r>
            <a:r>
              <a:rPr lang="en-US" dirty="0" smtClean="0"/>
              <a:t>aseline and RUL </a:t>
            </a:r>
            <a:r>
              <a:rPr lang="en-US" dirty="0"/>
              <a:t>a</a:t>
            </a:r>
            <a:r>
              <a:rPr lang="en-US" dirty="0" smtClean="0"/>
              <a:t>ssumptions </a:t>
            </a:r>
          </a:p>
          <a:p>
            <a:pPr marL="457200" indent="-457200">
              <a:buFont typeface="Arial"/>
              <a:buChar char="•"/>
            </a:pPr>
            <a:r>
              <a:rPr lang="en-US" dirty="0"/>
              <a:t>Revise baseline if efficiency standard is projected to change during RUL for many participants </a:t>
            </a:r>
            <a:endParaRPr lang="en-US" dirty="0"/>
          </a:p>
          <a:p>
            <a:pPr marL="457200" indent="-457200">
              <a:buFont typeface="Arial"/>
              <a:buChar char="•"/>
            </a:pPr>
            <a:r>
              <a:rPr lang="en-US" dirty="0" smtClean="0"/>
              <a:t>Use </a:t>
            </a:r>
            <a:r>
              <a:rPr lang="en-US" dirty="0"/>
              <a:t>the ER Cost Factor to calculate project level incremental costs</a:t>
            </a:r>
          </a:p>
          <a:p>
            <a:endParaRPr lang="en-US" dirty="0"/>
          </a:p>
        </p:txBody>
      </p:sp>
      <p:sp>
        <p:nvSpPr>
          <p:cNvPr id="5" name="Title 4"/>
          <p:cNvSpPr>
            <a:spLocks noGrp="1"/>
          </p:cNvSpPr>
          <p:nvPr>
            <p:ph type="title"/>
          </p:nvPr>
        </p:nvSpPr>
        <p:spPr>
          <a:xfrm>
            <a:off x="1181100" y="263500"/>
            <a:ext cx="8369300" cy="584776"/>
          </a:xfrm>
        </p:spPr>
        <p:txBody>
          <a:bodyPr/>
          <a:lstStyle/>
          <a:p>
            <a:r>
              <a:rPr lang="en-US" sz="3200" dirty="0" smtClean="0"/>
              <a:t>Savings and Costs </a:t>
            </a:r>
            <a:r>
              <a:rPr lang="en-US" sz="3200" dirty="0" smtClean="0"/>
              <a:t>Recommendations</a:t>
            </a:r>
            <a:endParaRPr lang="en-US" sz="3200" dirty="0"/>
          </a:p>
        </p:txBody>
      </p:sp>
      <p:sp>
        <p:nvSpPr>
          <p:cNvPr id="2" name="Slide Number Placeholder 1"/>
          <p:cNvSpPr>
            <a:spLocks noGrp="1"/>
          </p:cNvSpPr>
          <p:nvPr>
            <p:ph type="sldNum" sz="quarter" idx="10"/>
          </p:nvPr>
        </p:nvSpPr>
        <p:spPr/>
        <p:txBody>
          <a:bodyPr/>
          <a:lstStyle/>
          <a:p>
            <a:pPr>
              <a:defRPr/>
            </a:pPr>
            <a:fld id="{867758D2-61D2-0545-8E51-2FC753446A45}" type="slidenum">
              <a:rPr lang="en-US" smtClean="0"/>
              <a:pPr>
                <a:defRPr/>
              </a:pPr>
              <a:t>20</a:t>
            </a:fld>
            <a:endParaRPr lang="en-US" dirty="0"/>
          </a:p>
        </p:txBody>
      </p:sp>
    </p:spTree>
    <p:extLst>
      <p:ext uri="{BB962C8B-B14F-4D97-AF65-F5344CB8AC3E}">
        <p14:creationId xmlns:p14="http://schemas.microsoft.com/office/powerpoint/2010/main" val="42672370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Design Recommendations</a:t>
            </a:r>
            <a:endParaRPr lang="en-US" dirty="0"/>
          </a:p>
        </p:txBody>
      </p:sp>
      <p:sp>
        <p:nvSpPr>
          <p:cNvPr id="3" name="Content Placeholder 2"/>
          <p:cNvSpPr>
            <a:spLocks noGrp="1"/>
          </p:cNvSpPr>
          <p:nvPr>
            <p:ph idx="4294967295"/>
          </p:nvPr>
        </p:nvSpPr>
        <p:spPr>
          <a:xfrm>
            <a:off x="457199" y="1855951"/>
            <a:ext cx="8442049" cy="4525963"/>
          </a:xfrm>
          <a:prstGeom prst="rect">
            <a:avLst/>
          </a:prstGeom>
        </p:spPr>
        <p:txBody>
          <a:bodyPr>
            <a:normAutofit/>
          </a:bodyPr>
          <a:lstStyle/>
          <a:p>
            <a:pPr marL="457200" indent="-457200">
              <a:buFont typeface="Arial"/>
              <a:buChar char="•"/>
            </a:pPr>
            <a:r>
              <a:rPr lang="en-US" dirty="0" smtClean="0"/>
              <a:t>Maximum repair cost (e.g., $1000) may be reasonable qualifying criterion</a:t>
            </a:r>
          </a:p>
          <a:p>
            <a:pPr marL="457200" indent="-457200">
              <a:buFont typeface="Arial"/>
              <a:buChar char="•"/>
            </a:pPr>
            <a:r>
              <a:rPr lang="en-US" dirty="0" smtClean="0"/>
              <a:t>Maximum replaced efficiency may be advisable to ensure savings</a:t>
            </a:r>
          </a:p>
          <a:p>
            <a:pPr marL="457200" indent="-457200">
              <a:buFont typeface="Arial"/>
              <a:buChar char="•"/>
            </a:pPr>
            <a:r>
              <a:rPr lang="en-US" dirty="0" smtClean="0"/>
              <a:t>Don’t use maximum </a:t>
            </a:r>
            <a:r>
              <a:rPr lang="en-US" dirty="0"/>
              <a:t>a</a:t>
            </a:r>
            <a:r>
              <a:rPr lang="en-US" dirty="0" smtClean="0"/>
              <a:t>ge criteria - older units may be the most cost-effective to replace</a:t>
            </a:r>
          </a:p>
          <a:p>
            <a:pPr marL="457200" indent="-457200">
              <a:buFont typeface="Arial"/>
              <a:buChar char="•"/>
            </a:pPr>
            <a:r>
              <a:rPr lang="en-US" dirty="0" smtClean="0"/>
              <a:t>Age is not a basis to discriminate ER/NR</a:t>
            </a:r>
            <a:endParaRPr lang="en-US" dirty="0"/>
          </a:p>
        </p:txBody>
      </p:sp>
      <p:sp>
        <p:nvSpPr>
          <p:cNvPr id="5" name="Content Placeholder 3"/>
          <p:cNvSpPr>
            <a:spLocks noGrp="1"/>
          </p:cNvSpPr>
          <p:nvPr>
            <p:ph sz="quarter" idx="11"/>
          </p:nvPr>
        </p:nvSpPr>
        <p:spPr>
          <a:xfrm>
            <a:off x="429847" y="1222788"/>
            <a:ext cx="8235490" cy="585141"/>
          </a:xfrm>
        </p:spPr>
        <p:txBody>
          <a:bodyPr/>
          <a:lstStyle/>
          <a:p>
            <a:pPr>
              <a:spcAft>
                <a:spcPts val="0"/>
              </a:spcAft>
            </a:pPr>
            <a:r>
              <a:rPr lang="en-US" dirty="0" smtClean="0"/>
              <a:t>ER Incentive Eligibility:</a:t>
            </a:r>
          </a:p>
        </p:txBody>
      </p:sp>
      <p:sp>
        <p:nvSpPr>
          <p:cNvPr id="4" name="Slide Number Placeholder 3"/>
          <p:cNvSpPr>
            <a:spLocks noGrp="1"/>
          </p:cNvSpPr>
          <p:nvPr>
            <p:ph type="sldNum" sz="quarter" idx="10"/>
          </p:nvPr>
        </p:nvSpPr>
        <p:spPr/>
        <p:txBody>
          <a:bodyPr/>
          <a:lstStyle/>
          <a:p>
            <a:pPr>
              <a:defRPr/>
            </a:pPr>
            <a:fld id="{867758D2-61D2-0545-8E51-2FC753446A45}" type="slidenum">
              <a:rPr lang="en-US" smtClean="0"/>
              <a:pPr>
                <a:defRPr/>
              </a:pPr>
              <a:t>21</a:t>
            </a:fld>
            <a:endParaRPr lang="en-US" dirty="0"/>
          </a:p>
        </p:txBody>
      </p:sp>
    </p:spTree>
    <p:extLst>
      <p:ext uri="{BB962C8B-B14F-4D97-AF65-F5344CB8AC3E}">
        <p14:creationId xmlns:p14="http://schemas.microsoft.com/office/powerpoint/2010/main" val="23355218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Design Recommendations</a:t>
            </a:r>
            <a:endParaRPr lang="en-US" dirty="0"/>
          </a:p>
        </p:txBody>
      </p:sp>
      <p:sp>
        <p:nvSpPr>
          <p:cNvPr id="3" name="Content Placeholder 2"/>
          <p:cNvSpPr>
            <a:spLocks noGrp="1"/>
          </p:cNvSpPr>
          <p:nvPr>
            <p:ph idx="4294967295"/>
          </p:nvPr>
        </p:nvSpPr>
        <p:spPr>
          <a:xfrm>
            <a:off x="457200" y="1811856"/>
            <a:ext cx="8229600" cy="4525963"/>
          </a:xfrm>
          <a:prstGeom prst="rect">
            <a:avLst/>
          </a:prstGeom>
        </p:spPr>
        <p:txBody>
          <a:bodyPr>
            <a:normAutofit fontScale="92500"/>
          </a:bodyPr>
          <a:lstStyle/>
          <a:p>
            <a:pPr marL="457200" indent="-457200">
              <a:buFont typeface="Arial"/>
              <a:buChar char="•"/>
            </a:pPr>
            <a:r>
              <a:rPr lang="en-US" dirty="0" smtClean="0"/>
              <a:t>Incremental cost can be used to benchmark ER incentives</a:t>
            </a:r>
          </a:p>
          <a:p>
            <a:pPr marL="457200" indent="-457200">
              <a:buFont typeface="Arial"/>
              <a:buChar char="•"/>
            </a:pPr>
            <a:r>
              <a:rPr lang="en-US" dirty="0" smtClean="0"/>
              <a:t>Besides age and efficiency, PAs may want to collect other data during installations that may be useful in program evaluation, but which are difficult to obtain at a later date: </a:t>
            </a:r>
          </a:p>
          <a:p>
            <a:pPr marL="1027113" lvl="2" indent="-342900">
              <a:lnSpc>
                <a:spcPct val="110000"/>
              </a:lnSpc>
              <a:spcBef>
                <a:spcPts val="0"/>
              </a:spcBef>
              <a:spcAft>
                <a:spcPts val="600"/>
              </a:spcAft>
              <a:buFont typeface="Lucida Grande"/>
              <a:buChar char="‑"/>
            </a:pPr>
            <a:r>
              <a:rPr lang="en-US" dirty="0">
                <a:solidFill>
                  <a:schemeClr val="tx2"/>
                </a:solidFill>
              </a:rPr>
              <a:t>Functional status of replaced unit </a:t>
            </a:r>
          </a:p>
          <a:p>
            <a:pPr marL="1027113" lvl="2" indent="-342900">
              <a:lnSpc>
                <a:spcPct val="110000"/>
              </a:lnSpc>
              <a:spcBef>
                <a:spcPts val="0"/>
              </a:spcBef>
              <a:spcAft>
                <a:spcPts val="600"/>
              </a:spcAft>
              <a:buFont typeface="Lucida Grande"/>
              <a:buChar char="‑"/>
            </a:pPr>
            <a:r>
              <a:rPr lang="en-US" dirty="0">
                <a:solidFill>
                  <a:schemeClr val="tx2"/>
                </a:solidFill>
              </a:rPr>
              <a:t>Repair costs </a:t>
            </a:r>
          </a:p>
          <a:p>
            <a:pPr marL="1027113" lvl="2" indent="-342900">
              <a:lnSpc>
                <a:spcPct val="110000"/>
              </a:lnSpc>
              <a:spcBef>
                <a:spcPts val="0"/>
              </a:spcBef>
              <a:spcAft>
                <a:spcPts val="600"/>
              </a:spcAft>
              <a:buFont typeface="Lucida Grande"/>
              <a:buChar char="‑"/>
            </a:pPr>
            <a:r>
              <a:rPr lang="en-US" dirty="0">
                <a:solidFill>
                  <a:schemeClr val="tx2"/>
                </a:solidFill>
              </a:rPr>
              <a:t>Other factors influencing decision to replace</a:t>
            </a:r>
          </a:p>
        </p:txBody>
      </p:sp>
      <p:sp>
        <p:nvSpPr>
          <p:cNvPr id="4" name="Content Placeholder 3"/>
          <p:cNvSpPr>
            <a:spLocks noGrp="1"/>
          </p:cNvSpPr>
          <p:nvPr>
            <p:ph sz="quarter" idx="11"/>
          </p:nvPr>
        </p:nvSpPr>
        <p:spPr>
          <a:xfrm>
            <a:off x="429847" y="1222788"/>
            <a:ext cx="8235490" cy="585141"/>
          </a:xfrm>
        </p:spPr>
        <p:txBody>
          <a:bodyPr/>
          <a:lstStyle/>
          <a:p>
            <a:pPr>
              <a:spcAft>
                <a:spcPts val="0"/>
              </a:spcAft>
            </a:pPr>
            <a:r>
              <a:rPr lang="en-US" dirty="0" smtClean="0"/>
              <a:t>Other ER Design Elements:</a:t>
            </a:r>
          </a:p>
        </p:txBody>
      </p:sp>
      <p:sp>
        <p:nvSpPr>
          <p:cNvPr id="5" name="Slide Number Placeholder 4"/>
          <p:cNvSpPr>
            <a:spLocks noGrp="1"/>
          </p:cNvSpPr>
          <p:nvPr>
            <p:ph type="sldNum" sz="quarter" idx="10"/>
          </p:nvPr>
        </p:nvSpPr>
        <p:spPr/>
        <p:txBody>
          <a:bodyPr/>
          <a:lstStyle/>
          <a:p>
            <a:pPr>
              <a:defRPr/>
            </a:pPr>
            <a:fld id="{867758D2-61D2-0545-8E51-2FC753446A45}" type="slidenum">
              <a:rPr lang="en-US" smtClean="0"/>
              <a:pPr>
                <a:defRPr/>
              </a:pPr>
              <a:t>22</a:t>
            </a:fld>
            <a:endParaRPr lang="en-US" dirty="0"/>
          </a:p>
        </p:txBody>
      </p:sp>
    </p:spTree>
    <p:extLst>
      <p:ext uri="{BB962C8B-B14F-4D97-AF65-F5344CB8AC3E}">
        <p14:creationId xmlns:p14="http://schemas.microsoft.com/office/powerpoint/2010/main" val="40119924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Multiple </a:t>
            </a:r>
            <a:r>
              <a:rPr lang="en-US" dirty="0" smtClean="0"/>
              <a:t>Resources </a:t>
            </a:r>
            <a:r>
              <a:rPr lang="en-US" dirty="0"/>
              <a:t>for </a:t>
            </a:r>
            <a:r>
              <a:rPr lang="en-US" dirty="0" smtClean="0"/>
              <a:t>Equipment Age </a:t>
            </a:r>
            <a:r>
              <a:rPr lang="en-US" dirty="0"/>
              <a:t>and </a:t>
            </a:r>
            <a:r>
              <a:rPr lang="en-US" dirty="0" smtClean="0"/>
              <a:t>Efficiency</a:t>
            </a:r>
            <a:endParaRPr lang="en-US" dirty="0">
              <a:solidFill>
                <a:srgbClr val="485D0E"/>
              </a:solidFill>
            </a:endParaRPr>
          </a:p>
        </p:txBody>
      </p:sp>
      <p:sp>
        <p:nvSpPr>
          <p:cNvPr id="3" name="Content Placeholder 2"/>
          <p:cNvSpPr>
            <a:spLocks noGrp="1"/>
          </p:cNvSpPr>
          <p:nvPr>
            <p:ph idx="4294967295"/>
          </p:nvPr>
        </p:nvSpPr>
        <p:spPr>
          <a:xfrm>
            <a:off x="423332" y="1447801"/>
            <a:ext cx="8229600" cy="4978400"/>
          </a:xfrm>
          <a:prstGeom prst="rect">
            <a:avLst/>
          </a:prstGeom>
        </p:spPr>
        <p:txBody>
          <a:bodyPr>
            <a:normAutofit fontScale="77500" lnSpcReduction="20000"/>
          </a:bodyPr>
          <a:lstStyle/>
          <a:p>
            <a:pPr marL="457200" indent="-457200">
              <a:buFont typeface="Arial"/>
              <a:buChar char="•"/>
            </a:pPr>
            <a:r>
              <a:rPr lang="en-US" sz="2900" dirty="0" smtClean="0"/>
              <a:t>Manufacturer websites have model/serial lookups</a:t>
            </a:r>
          </a:p>
          <a:p>
            <a:pPr marL="457200" indent="-457200">
              <a:buFont typeface="Arial"/>
              <a:buChar char="•"/>
            </a:pPr>
            <a:r>
              <a:rPr lang="en-US" sz="2900" dirty="0" smtClean="0"/>
              <a:t>Other websites:</a:t>
            </a:r>
          </a:p>
          <a:p>
            <a:pPr marL="1144588" lvl="1" indent="-457200"/>
            <a:r>
              <a:rPr lang="en-US" u="sng" dirty="0" smtClean="0">
                <a:hlinkClick r:id="rId3"/>
              </a:rPr>
              <a:t>http</a:t>
            </a:r>
            <a:r>
              <a:rPr lang="en-US" u="sng" dirty="0">
                <a:hlinkClick r:id="rId3"/>
              </a:rPr>
              <a:t>://www.buildingcenter.org/content/hvac-production-dateage</a:t>
            </a:r>
            <a:endParaRPr lang="en-US" u="sng" dirty="0" smtClean="0">
              <a:hlinkClick r:id="rId4"/>
            </a:endParaRPr>
          </a:p>
          <a:p>
            <a:pPr marL="1144588" lvl="1" indent="-457200"/>
            <a:r>
              <a:rPr lang="en-US" u="sng" dirty="0" smtClean="0">
                <a:hlinkClick r:id="rId4"/>
              </a:rPr>
              <a:t>www.inspectorsjournal.com</a:t>
            </a:r>
            <a:r>
              <a:rPr lang="en-US" u="sng" dirty="0">
                <a:hlinkClick r:id="rId4"/>
              </a:rPr>
              <a:t>/forum</a:t>
            </a:r>
            <a:endParaRPr lang="en-US" dirty="0" smtClean="0"/>
          </a:p>
          <a:p>
            <a:pPr marL="1144588" lvl="1" indent="-457200"/>
            <a:r>
              <a:rPr lang="en-US" u="sng" dirty="0">
                <a:hlinkClick r:id="rId5"/>
              </a:rPr>
              <a:t>www.nachi.org/</a:t>
            </a:r>
            <a:r>
              <a:rPr lang="en-US" u="sng" dirty="0" smtClean="0">
                <a:hlinkClick r:id="rId5"/>
              </a:rPr>
              <a:t>forum</a:t>
            </a:r>
            <a:endParaRPr lang="en-US" u="sng" dirty="0" smtClean="0"/>
          </a:p>
          <a:p>
            <a:pPr marL="457200" indent="-457200">
              <a:buFont typeface="Arial"/>
              <a:buChar char="•"/>
            </a:pPr>
            <a:r>
              <a:rPr lang="en-US" dirty="0"/>
              <a:t>Equipment maintenance tags (for min. age</a:t>
            </a:r>
            <a:r>
              <a:rPr lang="en-US" dirty="0" smtClean="0"/>
              <a:t>)</a:t>
            </a:r>
          </a:p>
          <a:p>
            <a:pPr marL="457200" indent="-457200">
              <a:buFont typeface="Arial"/>
              <a:buChar char="•"/>
            </a:pPr>
            <a:r>
              <a:rPr lang="en-US" dirty="0" smtClean="0"/>
              <a:t>ENERGY STAR efficiency estimates by age of home</a:t>
            </a:r>
          </a:p>
          <a:p>
            <a:pPr marL="457200" indent="-457200">
              <a:buFont typeface="Arial"/>
              <a:buChar char="•"/>
            </a:pPr>
            <a:r>
              <a:rPr lang="en-US" dirty="0" smtClean="0"/>
              <a:t>Energy efficiency degradation factors: </a:t>
            </a:r>
          </a:p>
          <a:p>
            <a:pPr marL="1144588" lvl="1" indent="-457200"/>
            <a:r>
              <a:rPr lang="en-US" dirty="0" smtClean="0"/>
              <a:t>National </a:t>
            </a:r>
            <a:r>
              <a:rPr lang="en-US" dirty="0"/>
              <a:t>Renewable Energy Laboratory’s “Building America House Simulation Protocols” </a:t>
            </a:r>
            <a:endParaRPr lang="en-US" dirty="0" smtClean="0"/>
          </a:p>
          <a:p>
            <a:pPr marL="1144588" lvl="1" indent="-457200"/>
            <a:r>
              <a:rPr lang="en-US" dirty="0"/>
              <a:t>Used in AR TRM </a:t>
            </a:r>
          </a:p>
          <a:p>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fld id="{867758D2-61D2-0545-8E51-2FC753446A45}" type="slidenum">
              <a:rPr lang="en-US" smtClean="0"/>
              <a:pPr>
                <a:defRPr/>
              </a:pPr>
              <a:t>23</a:t>
            </a:fld>
            <a:endParaRPr lang="en-US" dirty="0"/>
          </a:p>
        </p:txBody>
      </p:sp>
    </p:spTree>
    <p:extLst>
      <p:ext uri="{BB962C8B-B14F-4D97-AF65-F5344CB8AC3E}">
        <p14:creationId xmlns:p14="http://schemas.microsoft.com/office/powerpoint/2010/main" val="12512899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85D0E"/>
                </a:solidFill>
              </a:rPr>
              <a:t>Resources and Tools</a:t>
            </a:r>
            <a:endParaRPr lang="en-US" dirty="0">
              <a:solidFill>
                <a:srgbClr val="485D0E"/>
              </a:solidFill>
            </a:endParaRPr>
          </a:p>
        </p:txBody>
      </p:sp>
      <p:sp>
        <p:nvSpPr>
          <p:cNvPr id="4" name="Content Placeholder 3"/>
          <p:cNvSpPr>
            <a:spLocks noGrp="1"/>
          </p:cNvSpPr>
          <p:nvPr>
            <p:ph sz="quarter" idx="11"/>
          </p:nvPr>
        </p:nvSpPr>
        <p:spPr>
          <a:xfrm>
            <a:off x="429847" y="1222788"/>
            <a:ext cx="8235490" cy="585141"/>
          </a:xfrm>
        </p:spPr>
        <p:txBody>
          <a:bodyPr/>
          <a:lstStyle/>
          <a:p>
            <a:pPr>
              <a:spcAft>
                <a:spcPts val="0"/>
              </a:spcAft>
            </a:pPr>
            <a:r>
              <a:rPr lang="en-US" sz="2400" dirty="0" smtClean="0"/>
              <a:t>Equipment survival curves from LBNL and DOE:</a:t>
            </a:r>
          </a:p>
        </p:txBody>
      </p:sp>
      <p:sp>
        <p:nvSpPr>
          <p:cNvPr id="5" name="Slide Number Placeholder 4"/>
          <p:cNvSpPr>
            <a:spLocks noGrp="1"/>
          </p:cNvSpPr>
          <p:nvPr>
            <p:ph type="sldNum" sz="quarter" idx="10"/>
          </p:nvPr>
        </p:nvSpPr>
        <p:spPr/>
        <p:txBody>
          <a:bodyPr/>
          <a:lstStyle/>
          <a:p>
            <a:pPr>
              <a:defRPr/>
            </a:pPr>
            <a:fld id="{867758D2-61D2-0545-8E51-2FC753446A45}" type="slidenum">
              <a:rPr lang="en-US" smtClean="0"/>
              <a:pPr>
                <a:defRPr/>
              </a:pPr>
              <a:t>24</a:t>
            </a:fld>
            <a:endParaRPr lang="en-US" dirty="0"/>
          </a:p>
        </p:txBody>
      </p:sp>
      <p:pic>
        <p:nvPicPr>
          <p:cNvPr id="6" name="Picture 5"/>
          <p:cNvPicPr>
            <a:picLocks noChangeAspect="1"/>
          </p:cNvPicPr>
          <p:nvPr/>
        </p:nvPicPr>
        <p:blipFill rotWithShape="1">
          <a:blip r:embed="rId3"/>
          <a:srcRect l="-1125" t="-3058" r="42670" b="3058"/>
          <a:stretch/>
        </p:blipFill>
        <p:spPr>
          <a:xfrm>
            <a:off x="1086010" y="1765299"/>
            <a:ext cx="6495890" cy="4264080"/>
          </a:xfrm>
          <a:prstGeom prst="rect">
            <a:avLst/>
          </a:prstGeom>
        </p:spPr>
      </p:pic>
      <p:sp>
        <p:nvSpPr>
          <p:cNvPr id="7" name="TextBox 6"/>
          <p:cNvSpPr txBox="1"/>
          <p:nvPr/>
        </p:nvSpPr>
        <p:spPr>
          <a:xfrm>
            <a:off x="1670223" y="5918200"/>
            <a:ext cx="813143" cy="369332"/>
          </a:xfrm>
          <a:prstGeom prst="rect">
            <a:avLst/>
          </a:prstGeom>
          <a:noFill/>
        </p:spPr>
        <p:txBody>
          <a:bodyPr wrap="none" rtlCol="0">
            <a:spAutoFit/>
          </a:bodyPr>
          <a:lstStyle/>
          <a:p>
            <a:r>
              <a:rPr lang="en-US" dirty="0" smtClean="0"/>
              <a:t>Etc….</a:t>
            </a:r>
            <a:endParaRPr lang="en-US" dirty="0"/>
          </a:p>
        </p:txBody>
      </p:sp>
    </p:spTree>
    <p:extLst>
      <p:ext uri="{BB962C8B-B14F-4D97-AF65-F5344CB8AC3E}">
        <p14:creationId xmlns:p14="http://schemas.microsoft.com/office/powerpoint/2010/main" val="40809735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85D0E"/>
                </a:solidFill>
              </a:rPr>
              <a:t>Key Takeaways</a:t>
            </a:r>
            <a:endParaRPr lang="en-US" dirty="0">
              <a:solidFill>
                <a:srgbClr val="485D0E"/>
              </a:solidFill>
            </a:endParaRPr>
          </a:p>
        </p:txBody>
      </p:sp>
      <p:sp>
        <p:nvSpPr>
          <p:cNvPr id="3" name="Content Placeholder 2"/>
          <p:cNvSpPr>
            <a:spLocks noGrp="1"/>
          </p:cNvSpPr>
          <p:nvPr>
            <p:ph idx="4294967295"/>
          </p:nvPr>
        </p:nvSpPr>
        <p:spPr>
          <a:xfrm>
            <a:off x="457200" y="1257994"/>
            <a:ext cx="8229600" cy="4525963"/>
          </a:xfrm>
          <a:prstGeom prst="rect">
            <a:avLst/>
          </a:prstGeom>
        </p:spPr>
        <p:txBody>
          <a:bodyPr>
            <a:normAutofit fontScale="92500" lnSpcReduction="10000"/>
          </a:bodyPr>
          <a:lstStyle/>
          <a:p>
            <a:pPr marL="457200" indent="-457200">
              <a:buFont typeface="Arial"/>
              <a:buChar char="•"/>
            </a:pPr>
            <a:r>
              <a:rPr lang="en-US" dirty="0" smtClean="0"/>
              <a:t>PAs are already using these methods in some form:</a:t>
            </a:r>
          </a:p>
          <a:p>
            <a:pPr marL="1027113" lvl="2" indent="-342900">
              <a:lnSpc>
                <a:spcPct val="120000"/>
              </a:lnSpc>
              <a:spcBef>
                <a:spcPts val="0"/>
              </a:spcBef>
              <a:spcAft>
                <a:spcPts val="600"/>
              </a:spcAft>
              <a:buFont typeface="Lucida Grande"/>
              <a:buChar char="‑"/>
            </a:pPr>
            <a:r>
              <a:rPr lang="en-US" dirty="0">
                <a:solidFill>
                  <a:schemeClr val="tx2"/>
                </a:solidFill>
              </a:rPr>
              <a:t>Dual baselines</a:t>
            </a:r>
          </a:p>
          <a:p>
            <a:pPr marL="1027113" lvl="2" indent="-342900">
              <a:lnSpc>
                <a:spcPct val="120000"/>
              </a:lnSpc>
              <a:spcBef>
                <a:spcPts val="0"/>
              </a:spcBef>
              <a:spcAft>
                <a:spcPts val="600"/>
              </a:spcAft>
              <a:buFont typeface="Lucida Grande"/>
              <a:buChar char="‑"/>
            </a:pPr>
            <a:r>
              <a:rPr lang="en-US" dirty="0">
                <a:solidFill>
                  <a:schemeClr val="tx2"/>
                </a:solidFill>
              </a:rPr>
              <a:t>Survival curves</a:t>
            </a:r>
          </a:p>
          <a:p>
            <a:pPr marL="1027113" lvl="2" indent="-342900">
              <a:lnSpc>
                <a:spcPct val="120000"/>
              </a:lnSpc>
              <a:spcBef>
                <a:spcPts val="0"/>
              </a:spcBef>
              <a:spcAft>
                <a:spcPts val="600"/>
              </a:spcAft>
              <a:buFont typeface="Lucida Grande"/>
              <a:buChar char="‑"/>
            </a:pPr>
            <a:r>
              <a:rPr lang="en-US" dirty="0">
                <a:solidFill>
                  <a:schemeClr val="tx2"/>
                </a:solidFill>
              </a:rPr>
              <a:t>ER Cost Factor (i.e., deferred replacement </a:t>
            </a:r>
            <a:r>
              <a:rPr lang="en-US" dirty="0" smtClean="0">
                <a:solidFill>
                  <a:schemeClr val="tx2"/>
                </a:solidFill>
              </a:rPr>
              <a:t>credit in MA)</a:t>
            </a:r>
            <a:endParaRPr lang="en-US" dirty="0">
              <a:solidFill>
                <a:schemeClr val="tx2"/>
              </a:solidFill>
            </a:endParaRPr>
          </a:p>
          <a:p>
            <a:pPr marL="457200" indent="-457200">
              <a:buFont typeface="Arial"/>
              <a:buChar char="•"/>
            </a:pPr>
            <a:r>
              <a:rPr lang="en-US" dirty="0" smtClean="0"/>
              <a:t>These are not new approaches</a:t>
            </a:r>
          </a:p>
          <a:p>
            <a:pPr marL="457200" indent="-457200">
              <a:buFont typeface="Arial"/>
              <a:buChar char="•"/>
            </a:pPr>
            <a:r>
              <a:rPr lang="en-US" dirty="0" smtClean="0"/>
              <a:t>Using site-specific data avoids estimating blended EUL/RUL </a:t>
            </a:r>
            <a:r>
              <a:rPr lang="en-US" dirty="0" smtClean="0"/>
              <a:t>lifetimes, doing </a:t>
            </a:r>
            <a:r>
              <a:rPr lang="en-US" dirty="0" smtClean="0"/>
              <a:t>inaccurate cost calculations</a:t>
            </a:r>
          </a:p>
        </p:txBody>
      </p:sp>
      <p:sp>
        <p:nvSpPr>
          <p:cNvPr id="5" name="Slide Number Placeholder 4"/>
          <p:cNvSpPr>
            <a:spLocks noGrp="1"/>
          </p:cNvSpPr>
          <p:nvPr>
            <p:ph type="sldNum" sz="quarter" idx="10"/>
          </p:nvPr>
        </p:nvSpPr>
        <p:spPr/>
        <p:txBody>
          <a:bodyPr/>
          <a:lstStyle/>
          <a:p>
            <a:pPr>
              <a:defRPr/>
            </a:pPr>
            <a:fld id="{867758D2-61D2-0545-8E51-2FC753446A45}" type="slidenum">
              <a:rPr lang="en-US" smtClean="0"/>
              <a:pPr>
                <a:defRPr/>
              </a:pPr>
              <a:t>25</a:t>
            </a:fld>
            <a:endParaRPr lang="en-US" dirty="0"/>
          </a:p>
        </p:txBody>
      </p:sp>
    </p:spTree>
    <p:extLst>
      <p:ext uri="{BB962C8B-B14F-4D97-AF65-F5344CB8AC3E}">
        <p14:creationId xmlns:p14="http://schemas.microsoft.com/office/powerpoint/2010/main" val="3596336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Questions?</a:t>
            </a:r>
          </a:p>
        </p:txBody>
      </p:sp>
      <p:sp>
        <p:nvSpPr>
          <p:cNvPr id="10" name="Rectangle 29"/>
          <p:cNvSpPr>
            <a:spLocks noChangeArrowheads="1"/>
          </p:cNvSpPr>
          <p:nvPr/>
        </p:nvSpPr>
        <p:spPr bwMode="auto">
          <a:xfrm>
            <a:off x="1" y="1066800"/>
            <a:ext cx="9144000" cy="5562600"/>
          </a:xfrm>
          <a:prstGeom prst="rect">
            <a:avLst/>
          </a:prstGeom>
          <a:solidFill>
            <a:srgbClr val="3D572D"/>
          </a:solidFill>
          <a:ln>
            <a:noFill/>
          </a:ln>
          <a:effectLst/>
          <a:extLst/>
        </p:spPr>
        <p:txBody>
          <a:bodyPr wrap="none" anchor="ctr"/>
          <a:lstStyle/>
          <a:p>
            <a:pPr>
              <a:defRPr/>
            </a:pPr>
            <a:endParaRPr lang="en-US" dirty="0">
              <a:ln>
                <a:solidFill>
                  <a:srgbClr val="3E592D"/>
                </a:solidFill>
              </a:ln>
              <a:cs typeface="+mn-cs"/>
            </a:endParaRPr>
          </a:p>
        </p:txBody>
      </p:sp>
      <p:pic>
        <p:nvPicPr>
          <p:cNvPr id="11" name="Picture 10"/>
          <p:cNvPicPr>
            <a:picLocks noChangeAspect="1"/>
          </p:cNvPicPr>
          <p:nvPr/>
        </p:nvPicPr>
        <p:blipFill>
          <a:blip r:embed="rId3">
            <a:alphaModFix amt="10000"/>
          </a:blip>
          <a:stretch>
            <a:fillRect/>
          </a:stretch>
        </p:blipFill>
        <p:spPr>
          <a:xfrm flipH="1">
            <a:off x="5740400" y="2171700"/>
            <a:ext cx="3403600" cy="4686301"/>
          </a:xfrm>
          <a:prstGeom prst="rect">
            <a:avLst/>
          </a:prstGeom>
        </p:spPr>
      </p:pic>
      <p:sp>
        <p:nvSpPr>
          <p:cNvPr id="12" name="Arc 30"/>
          <p:cNvSpPr>
            <a:spLocks/>
          </p:cNvSpPr>
          <p:nvPr/>
        </p:nvSpPr>
        <p:spPr bwMode="auto">
          <a:xfrm rot="10798319" flipH="1">
            <a:off x="166" y="1117583"/>
            <a:ext cx="8978945" cy="530861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F3D4"/>
          </a:solidFill>
          <a:ln w="76200">
            <a:solidFill>
              <a:schemeClr val="accent6">
                <a:lumMod val="60000"/>
                <a:lumOff val="40000"/>
              </a:schemeClr>
            </a:solidFill>
            <a:round/>
            <a:headEnd/>
            <a:tailEnd/>
          </a:ln>
          <a:effectLst/>
          <a:extLst/>
        </p:spPr>
        <p:txBody>
          <a:bodyPr rot="10800000" wrap="none" anchor="ctr"/>
          <a:lstStyle/>
          <a:p>
            <a:pPr algn="ctr">
              <a:defRPr/>
            </a:pPr>
            <a:endParaRPr lang="en-US" dirty="0">
              <a:ln>
                <a:solidFill>
                  <a:srgbClr val="5D863D"/>
                </a:solidFill>
              </a:ln>
              <a:solidFill>
                <a:srgbClr val="635845"/>
              </a:solidFill>
              <a:cs typeface="+mn-cs"/>
            </a:endParaRPr>
          </a:p>
        </p:txBody>
      </p:sp>
      <p:sp>
        <p:nvSpPr>
          <p:cNvPr id="4" name="Slide Number Placeholder 3"/>
          <p:cNvSpPr>
            <a:spLocks noGrp="1"/>
          </p:cNvSpPr>
          <p:nvPr>
            <p:ph type="sldNum" sz="quarter" idx="10"/>
          </p:nvPr>
        </p:nvSpPr>
        <p:spPr/>
        <p:txBody>
          <a:bodyPr/>
          <a:lstStyle/>
          <a:p>
            <a:pPr>
              <a:defRPr/>
            </a:pPr>
            <a:fld id="{D8110603-12C9-5642-9613-6ED69A0DA9D1}" type="slidenum">
              <a:rPr lang="en-US" smtClean="0"/>
              <a:pPr>
                <a:defRPr/>
              </a:pPr>
              <a:t>26</a:t>
            </a:fld>
            <a:endParaRPr lang="en-US" dirty="0"/>
          </a:p>
        </p:txBody>
      </p:sp>
      <p:pic>
        <p:nvPicPr>
          <p:cNvPr id="9" name="Picture 8" descr="keyrecooo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497" y="1755312"/>
            <a:ext cx="3839803" cy="3057988"/>
          </a:xfrm>
          <a:prstGeom prst="rect">
            <a:avLst/>
          </a:prstGeom>
        </p:spPr>
      </p:pic>
    </p:spTree>
    <p:extLst>
      <p:ext uri="{BB962C8B-B14F-4D97-AF65-F5344CB8AC3E}">
        <p14:creationId xmlns:p14="http://schemas.microsoft.com/office/powerpoint/2010/main" val="16702501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For Additional Information</a:t>
            </a:r>
          </a:p>
        </p:txBody>
      </p:sp>
      <p:sp>
        <p:nvSpPr>
          <p:cNvPr id="10" name="Rectangle 29"/>
          <p:cNvSpPr>
            <a:spLocks noChangeArrowheads="1"/>
          </p:cNvSpPr>
          <p:nvPr/>
        </p:nvSpPr>
        <p:spPr bwMode="auto">
          <a:xfrm>
            <a:off x="1" y="1066800"/>
            <a:ext cx="9144000" cy="5562600"/>
          </a:xfrm>
          <a:prstGeom prst="rect">
            <a:avLst/>
          </a:prstGeom>
          <a:solidFill>
            <a:srgbClr val="3D572D"/>
          </a:solidFill>
          <a:ln>
            <a:noFill/>
          </a:ln>
          <a:effectLst/>
          <a:extLst/>
        </p:spPr>
        <p:txBody>
          <a:bodyPr wrap="none" anchor="ctr"/>
          <a:lstStyle/>
          <a:p>
            <a:pPr>
              <a:defRPr/>
            </a:pPr>
            <a:endParaRPr lang="en-US" dirty="0">
              <a:ln>
                <a:solidFill>
                  <a:srgbClr val="3E592D"/>
                </a:solidFill>
              </a:ln>
              <a:cs typeface="+mn-cs"/>
            </a:endParaRPr>
          </a:p>
        </p:txBody>
      </p:sp>
      <p:pic>
        <p:nvPicPr>
          <p:cNvPr id="11" name="Picture 10"/>
          <p:cNvPicPr>
            <a:picLocks noChangeAspect="1"/>
          </p:cNvPicPr>
          <p:nvPr/>
        </p:nvPicPr>
        <p:blipFill>
          <a:blip r:embed="rId3">
            <a:alphaModFix amt="10000"/>
          </a:blip>
          <a:stretch>
            <a:fillRect/>
          </a:stretch>
        </p:blipFill>
        <p:spPr>
          <a:xfrm flipH="1">
            <a:off x="5740400" y="2171700"/>
            <a:ext cx="3403600" cy="4686301"/>
          </a:xfrm>
          <a:prstGeom prst="rect">
            <a:avLst/>
          </a:prstGeom>
        </p:spPr>
      </p:pic>
      <p:sp>
        <p:nvSpPr>
          <p:cNvPr id="12" name="Arc 30"/>
          <p:cNvSpPr>
            <a:spLocks/>
          </p:cNvSpPr>
          <p:nvPr/>
        </p:nvSpPr>
        <p:spPr bwMode="auto">
          <a:xfrm rot="10798319" flipH="1">
            <a:off x="166" y="1117583"/>
            <a:ext cx="8978945" cy="530861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F3D4"/>
          </a:solidFill>
          <a:ln w="76200">
            <a:solidFill>
              <a:schemeClr val="accent6">
                <a:lumMod val="60000"/>
                <a:lumOff val="40000"/>
              </a:schemeClr>
            </a:solidFill>
            <a:round/>
            <a:headEnd/>
            <a:tailEnd/>
          </a:ln>
          <a:effectLst/>
          <a:extLst/>
        </p:spPr>
        <p:txBody>
          <a:bodyPr rot="10800000" wrap="none" anchor="ctr"/>
          <a:lstStyle/>
          <a:p>
            <a:pPr algn="ctr">
              <a:defRPr/>
            </a:pPr>
            <a:endParaRPr lang="en-US" dirty="0">
              <a:ln>
                <a:solidFill>
                  <a:srgbClr val="5D863D"/>
                </a:solidFill>
              </a:ln>
              <a:solidFill>
                <a:srgbClr val="635845"/>
              </a:solidFill>
              <a:cs typeface="+mn-cs"/>
            </a:endParaRPr>
          </a:p>
        </p:txBody>
      </p:sp>
      <p:sp>
        <p:nvSpPr>
          <p:cNvPr id="3" name="Content Placeholder 2"/>
          <p:cNvSpPr>
            <a:spLocks noGrp="1"/>
          </p:cNvSpPr>
          <p:nvPr>
            <p:ph sz="quarter" idx="11"/>
          </p:nvPr>
        </p:nvSpPr>
        <p:spPr>
          <a:xfrm>
            <a:off x="332630" y="1427706"/>
            <a:ext cx="7340601" cy="4203701"/>
          </a:xfrm>
          <a:prstGeom prst="rect">
            <a:avLst/>
          </a:prstGeom>
        </p:spPr>
        <p:txBody>
          <a:bodyPr/>
          <a:lstStyle/>
          <a:p>
            <a:pPr marL="284163" lvl="1" indent="0">
              <a:spcAft>
                <a:spcPts val="0"/>
              </a:spcAft>
              <a:buNone/>
              <a:defRPr/>
            </a:pPr>
            <a:r>
              <a:rPr lang="en-US" sz="2200" b="1" kern="1200" dirty="0" smtClean="0">
                <a:solidFill>
                  <a:srgbClr val="517535"/>
                </a:solidFill>
                <a:ea typeface="ＭＳ Ｐゴシック" charset="0"/>
              </a:rPr>
              <a:t>Elizabeth Titus</a:t>
            </a:r>
            <a:endParaRPr lang="en-US" sz="2200" b="1" kern="1200" dirty="0">
              <a:solidFill>
                <a:srgbClr val="517535"/>
              </a:solidFill>
              <a:ea typeface="ＭＳ Ｐゴシック" charset="0"/>
            </a:endParaRPr>
          </a:p>
          <a:p>
            <a:pPr marL="284163" lvl="1" indent="0">
              <a:spcAft>
                <a:spcPts val="0"/>
              </a:spcAft>
              <a:buNone/>
              <a:defRPr/>
            </a:pPr>
            <a:r>
              <a:rPr lang="en-US" sz="2200" kern="1200" dirty="0" smtClean="0">
                <a:solidFill>
                  <a:schemeClr val="accent5"/>
                </a:solidFill>
                <a:ea typeface="ＭＳ Ｐゴシック" charset="0"/>
              </a:rPr>
              <a:t>etitus@neep.org</a:t>
            </a:r>
            <a:endParaRPr lang="en-US" sz="2200" kern="1200" dirty="0">
              <a:solidFill>
                <a:schemeClr val="accent5"/>
              </a:solidFill>
              <a:ea typeface="ＭＳ Ｐゴシック" charset="0"/>
            </a:endParaRPr>
          </a:p>
          <a:p>
            <a:pPr marL="284163" lvl="1" indent="0">
              <a:spcAft>
                <a:spcPts val="0"/>
              </a:spcAft>
              <a:buNone/>
              <a:defRPr/>
            </a:pPr>
            <a:r>
              <a:rPr lang="en-US" sz="2200" kern="1200" dirty="0" smtClean="0">
                <a:solidFill>
                  <a:srgbClr val="517535"/>
                </a:solidFill>
                <a:ea typeface="ＭＳ Ｐゴシック" charset="0"/>
              </a:rPr>
              <a:t>(781) 860-9177 ext. 111</a:t>
            </a:r>
          </a:p>
          <a:p>
            <a:pPr marL="284163" lvl="1" indent="0">
              <a:spcAft>
                <a:spcPts val="0"/>
              </a:spcAft>
              <a:buNone/>
              <a:defRPr/>
            </a:pPr>
            <a:endParaRPr lang="en-US" sz="2200" kern="1200" dirty="0">
              <a:solidFill>
                <a:srgbClr val="517535"/>
              </a:solidFill>
              <a:ea typeface="ＭＳ Ｐゴシック" charset="0"/>
            </a:endParaRPr>
          </a:p>
          <a:p>
            <a:pPr marL="284163" lvl="1" indent="0">
              <a:spcAft>
                <a:spcPts val="0"/>
              </a:spcAft>
              <a:buNone/>
              <a:defRPr/>
            </a:pPr>
            <a:r>
              <a:rPr lang="en-US" sz="2200" b="1" kern="1200" dirty="0" smtClean="0">
                <a:solidFill>
                  <a:srgbClr val="517535"/>
                </a:solidFill>
                <a:ea typeface="ＭＳ Ｐゴシック" charset="0"/>
              </a:rPr>
              <a:t>Stephen Waite</a:t>
            </a:r>
            <a:endParaRPr lang="en-US" sz="2200" b="1" kern="1200" dirty="0">
              <a:solidFill>
                <a:srgbClr val="517535"/>
              </a:solidFill>
              <a:ea typeface="ＭＳ Ｐゴシック" charset="0"/>
            </a:endParaRPr>
          </a:p>
          <a:p>
            <a:pPr marL="284163" lvl="1" indent="0">
              <a:spcAft>
                <a:spcPts val="0"/>
              </a:spcAft>
              <a:buNone/>
              <a:defRPr/>
            </a:pPr>
            <a:r>
              <a:rPr lang="en-US" sz="2200" kern="1200" dirty="0" smtClean="0">
                <a:solidFill>
                  <a:schemeClr val="accent5"/>
                </a:solidFill>
                <a:ea typeface="ＭＳ Ｐゴシック" charset="0"/>
              </a:rPr>
              <a:t>spwaite3@comcast.net</a:t>
            </a:r>
            <a:endParaRPr lang="en-US" sz="2200" kern="1200" dirty="0" smtClean="0">
              <a:solidFill>
                <a:srgbClr val="517535"/>
              </a:solidFill>
              <a:ea typeface="ＭＳ Ｐゴシック" charset="0"/>
            </a:endParaRPr>
          </a:p>
          <a:p>
            <a:pPr marL="284163" lvl="1" indent="0">
              <a:spcAft>
                <a:spcPts val="0"/>
              </a:spcAft>
              <a:buNone/>
              <a:defRPr/>
            </a:pPr>
            <a:endParaRPr lang="en-US" sz="2200" kern="1200" dirty="0">
              <a:solidFill>
                <a:srgbClr val="517535"/>
              </a:solidFill>
              <a:ea typeface="ＭＳ Ｐゴシック" charset="0"/>
            </a:endParaRPr>
          </a:p>
          <a:p>
            <a:pPr marL="0" indent="0" eaLnBrk="1" hangingPunct="1">
              <a:spcBef>
                <a:spcPts val="0"/>
              </a:spcBef>
              <a:spcAft>
                <a:spcPts val="900"/>
              </a:spcAft>
              <a:defRPr/>
            </a:pPr>
            <a:endParaRPr lang="en-US" kern="1200" dirty="0" smtClean="0">
              <a:solidFill>
                <a:srgbClr val="517535"/>
              </a:solidFill>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D8110603-12C9-5642-9613-6ED69A0DA9D1}" type="slidenum">
              <a:rPr lang="en-US" smtClean="0"/>
              <a:pPr>
                <a:defRPr/>
              </a:pPr>
              <a:t>27</a:t>
            </a:fld>
            <a:endParaRPr lang="en-US" dirty="0"/>
          </a:p>
        </p:txBody>
      </p:sp>
    </p:spTree>
    <p:extLst>
      <p:ext uri="{BB962C8B-B14F-4D97-AF65-F5344CB8AC3E}">
        <p14:creationId xmlns:p14="http://schemas.microsoft.com/office/powerpoint/2010/main" val="3622700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4334" y="1325504"/>
            <a:ext cx="8521365" cy="4922896"/>
          </a:xfrm>
          <a:prstGeom prst="rect">
            <a:avLst/>
          </a:prstGeom>
        </p:spPr>
        <p:txBody>
          <a:bodyPr>
            <a:normAutofit fontScale="92500" lnSpcReduction="20000"/>
          </a:bodyPr>
          <a:lstStyle/>
          <a:p>
            <a:r>
              <a:rPr lang="en-US" b="1" dirty="0" smtClean="0"/>
              <a:t>Normal Replacements (NR):</a:t>
            </a:r>
          </a:p>
          <a:p>
            <a:pPr marL="1144588" lvl="1" indent="-457200"/>
            <a:r>
              <a:rPr lang="en-US" dirty="0" smtClean="0"/>
              <a:t>Non-operational </a:t>
            </a:r>
            <a:r>
              <a:rPr lang="en-US" dirty="0"/>
              <a:t>e</a:t>
            </a:r>
            <a:r>
              <a:rPr lang="en-US" dirty="0" smtClean="0"/>
              <a:t>quipment at end of its useful life</a:t>
            </a:r>
          </a:p>
          <a:p>
            <a:pPr marL="1144588" lvl="1" indent="-457200"/>
            <a:r>
              <a:rPr lang="en-US" dirty="0" smtClean="0"/>
              <a:t>Equipment replaced </a:t>
            </a:r>
            <a:r>
              <a:rPr lang="en-US" dirty="0" smtClean="0"/>
              <a:t>for any other </a:t>
            </a:r>
            <a:r>
              <a:rPr lang="en-US" dirty="0" smtClean="0"/>
              <a:t>reason </a:t>
            </a:r>
            <a:r>
              <a:rPr lang="en-US" i="1" dirty="0" smtClean="0"/>
              <a:t>without</a:t>
            </a:r>
            <a:r>
              <a:rPr lang="en-US" dirty="0" smtClean="0"/>
              <a:t> a program intervention</a:t>
            </a:r>
          </a:p>
          <a:p>
            <a:pPr marL="1484313" lvl="3" indent="-457200"/>
            <a:r>
              <a:rPr lang="en-US" dirty="0" smtClean="0"/>
              <a:t>Functionally obsolete</a:t>
            </a:r>
          </a:p>
          <a:p>
            <a:pPr marL="1484313" lvl="3" indent="-457200"/>
            <a:r>
              <a:rPr lang="en-US" dirty="0" smtClean="0"/>
              <a:t>Not needed due to occupancy changes</a:t>
            </a:r>
            <a:endParaRPr lang="en-US" dirty="0" smtClean="0"/>
          </a:p>
          <a:p>
            <a:r>
              <a:rPr lang="en-US" b="1" dirty="0" smtClean="0"/>
              <a:t>Early Replacements (ER):</a:t>
            </a:r>
          </a:p>
          <a:p>
            <a:pPr marL="1144588" lvl="1" indent="-457200"/>
            <a:r>
              <a:rPr lang="en-US" dirty="0" smtClean="0"/>
              <a:t>Operational equipment </a:t>
            </a:r>
            <a:r>
              <a:rPr lang="en-US" dirty="0" smtClean="0"/>
              <a:t>that is replaced prior to typical time of normal replacement – if no program intervention </a:t>
            </a:r>
          </a:p>
          <a:p>
            <a:pPr marL="1144588" lvl="1" indent="-457200"/>
            <a:r>
              <a:rPr lang="en-US" dirty="0" smtClean="0"/>
              <a:t>Timin</a:t>
            </a:r>
            <a:r>
              <a:rPr lang="en-US" dirty="0" smtClean="0"/>
              <a:t>g of replacement has been moved forward</a:t>
            </a:r>
            <a:endParaRPr lang="en-US" dirty="0" smtClean="0"/>
          </a:p>
          <a:p>
            <a:endParaRPr lang="en-US" dirty="0" smtClean="0"/>
          </a:p>
          <a:p>
            <a:endParaRPr lang="en-US" dirty="0"/>
          </a:p>
        </p:txBody>
      </p:sp>
      <p:sp>
        <p:nvSpPr>
          <p:cNvPr id="5" name="Title 4"/>
          <p:cNvSpPr>
            <a:spLocks noGrp="1"/>
          </p:cNvSpPr>
          <p:nvPr>
            <p:ph type="title"/>
          </p:nvPr>
        </p:nvSpPr>
        <p:spPr/>
        <p:txBody>
          <a:bodyPr/>
          <a:lstStyle/>
          <a:p>
            <a:r>
              <a:rPr lang="en-US" dirty="0" smtClean="0">
                <a:solidFill>
                  <a:srgbClr val="485D0E"/>
                </a:solidFill>
              </a:rPr>
              <a:t>Definitions</a:t>
            </a:r>
            <a:endParaRPr lang="en-US" dirty="0">
              <a:solidFill>
                <a:srgbClr val="485D0E"/>
              </a:solidFill>
            </a:endParaRPr>
          </a:p>
        </p:txBody>
      </p:sp>
      <p:sp>
        <p:nvSpPr>
          <p:cNvPr id="2" name="Slide Number Placeholder 1"/>
          <p:cNvSpPr>
            <a:spLocks noGrp="1"/>
          </p:cNvSpPr>
          <p:nvPr>
            <p:ph type="sldNum" sz="quarter" idx="10"/>
          </p:nvPr>
        </p:nvSpPr>
        <p:spPr/>
        <p:txBody>
          <a:bodyPr/>
          <a:lstStyle/>
          <a:p>
            <a:pPr>
              <a:defRPr/>
            </a:pPr>
            <a:fld id="{867758D2-61D2-0545-8E51-2FC753446A45}" type="slidenum">
              <a:rPr lang="en-US" smtClean="0"/>
              <a:pPr>
                <a:defRPr/>
              </a:pPr>
              <a:t>3</a:t>
            </a:fld>
            <a:endParaRPr lang="en-US" dirty="0"/>
          </a:p>
        </p:txBody>
      </p:sp>
    </p:spTree>
    <p:extLst>
      <p:ext uri="{BB962C8B-B14F-4D97-AF65-F5344CB8AC3E}">
        <p14:creationId xmlns:p14="http://schemas.microsoft.com/office/powerpoint/2010/main" val="564731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2135" y="1325504"/>
            <a:ext cx="8229600" cy="4922896"/>
          </a:xfrm>
          <a:prstGeom prst="rect">
            <a:avLst/>
          </a:prstGeom>
        </p:spPr>
        <p:txBody>
          <a:bodyPr>
            <a:normAutofit fontScale="92500"/>
          </a:bodyPr>
          <a:lstStyle/>
          <a:p>
            <a:r>
              <a:rPr lang="en-US" b="1" dirty="0" smtClean="0"/>
              <a:t>Two equipment lifetimes used with dual baselines:</a:t>
            </a:r>
          </a:p>
          <a:p>
            <a:pPr marL="1144588" lvl="1" indent="-457200"/>
            <a:r>
              <a:rPr lang="en-US" dirty="0" smtClean="0"/>
              <a:t>Effective useful life (EUL)</a:t>
            </a:r>
          </a:p>
          <a:p>
            <a:pPr marL="1144588" lvl="1" indent="-457200"/>
            <a:r>
              <a:rPr lang="en-US" dirty="0" smtClean="0"/>
              <a:t>Remaining useful life (RUL)</a:t>
            </a:r>
          </a:p>
          <a:p>
            <a:r>
              <a:rPr lang="en-US" b="1" dirty="0" smtClean="0"/>
              <a:t>Notes about RUL:</a:t>
            </a:r>
          </a:p>
          <a:p>
            <a:pPr marL="1144588" lvl="1" indent="-457200"/>
            <a:r>
              <a:rPr lang="en-US" dirty="0" smtClean="0"/>
              <a:t>Reflects that equipment would have remained in place without an ER program</a:t>
            </a:r>
          </a:p>
          <a:p>
            <a:pPr marL="1144588" lvl="1" indent="-457200"/>
            <a:r>
              <a:rPr lang="en-US" dirty="0" smtClean="0"/>
              <a:t>During the RUL savings should be based </a:t>
            </a:r>
            <a:r>
              <a:rPr lang="en-US" dirty="0" smtClean="0"/>
              <a:t>on the existing installed equipment </a:t>
            </a:r>
            <a:endParaRPr lang="en-US" dirty="0" smtClean="0"/>
          </a:p>
          <a:p>
            <a:pPr marL="1144588" lvl="1" indent="-457200"/>
            <a:r>
              <a:rPr lang="en-US" dirty="0" smtClean="0"/>
              <a:t>Savings </a:t>
            </a:r>
            <a:r>
              <a:rPr lang="en-US" dirty="0" smtClean="0"/>
              <a:t>after the RUL should be based on a code-compliant baseline</a:t>
            </a:r>
          </a:p>
          <a:p>
            <a:endParaRPr lang="en-US" dirty="0" smtClean="0"/>
          </a:p>
          <a:p>
            <a:endParaRPr lang="en-US" dirty="0"/>
          </a:p>
        </p:txBody>
      </p:sp>
      <p:sp>
        <p:nvSpPr>
          <p:cNvPr id="5" name="Title 4"/>
          <p:cNvSpPr>
            <a:spLocks noGrp="1"/>
          </p:cNvSpPr>
          <p:nvPr>
            <p:ph type="title"/>
          </p:nvPr>
        </p:nvSpPr>
        <p:spPr/>
        <p:txBody>
          <a:bodyPr/>
          <a:lstStyle/>
          <a:p>
            <a:r>
              <a:rPr lang="en-US" dirty="0" smtClean="0">
                <a:solidFill>
                  <a:srgbClr val="485D0E"/>
                </a:solidFill>
              </a:rPr>
              <a:t>ER Savings Analysis</a:t>
            </a:r>
            <a:endParaRPr lang="en-US" dirty="0">
              <a:solidFill>
                <a:srgbClr val="485D0E"/>
              </a:solidFill>
            </a:endParaRPr>
          </a:p>
        </p:txBody>
      </p:sp>
      <p:sp>
        <p:nvSpPr>
          <p:cNvPr id="2" name="Slide Number Placeholder 1"/>
          <p:cNvSpPr>
            <a:spLocks noGrp="1"/>
          </p:cNvSpPr>
          <p:nvPr>
            <p:ph type="sldNum" sz="quarter" idx="10"/>
          </p:nvPr>
        </p:nvSpPr>
        <p:spPr/>
        <p:txBody>
          <a:bodyPr/>
          <a:lstStyle/>
          <a:p>
            <a:pPr>
              <a:defRPr/>
            </a:pPr>
            <a:fld id="{867758D2-61D2-0545-8E51-2FC753446A45}" type="slidenum">
              <a:rPr lang="en-US" smtClean="0"/>
              <a:pPr>
                <a:defRPr/>
              </a:pPr>
              <a:t>4</a:t>
            </a:fld>
            <a:endParaRPr lang="en-US" dirty="0"/>
          </a:p>
        </p:txBody>
      </p:sp>
    </p:spTree>
    <p:extLst>
      <p:ext uri="{BB962C8B-B14F-4D97-AF65-F5344CB8AC3E}">
        <p14:creationId xmlns:p14="http://schemas.microsoft.com/office/powerpoint/2010/main" val="17195307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485D0E"/>
                </a:solidFill>
              </a:rPr>
              <a:t>Dual Baseline Illustration</a:t>
            </a:r>
            <a:endParaRPr lang="en-US" dirty="0">
              <a:solidFill>
                <a:srgbClr val="485D0E"/>
              </a:solidFill>
            </a:endParaRPr>
          </a:p>
        </p:txBody>
      </p:sp>
      <p:sp>
        <p:nvSpPr>
          <p:cNvPr id="2" name="Slide Number Placeholder 1"/>
          <p:cNvSpPr>
            <a:spLocks noGrp="1"/>
          </p:cNvSpPr>
          <p:nvPr>
            <p:ph type="sldNum" sz="quarter" idx="10"/>
          </p:nvPr>
        </p:nvSpPr>
        <p:spPr/>
        <p:txBody>
          <a:bodyPr/>
          <a:lstStyle/>
          <a:p>
            <a:pPr>
              <a:defRPr/>
            </a:pPr>
            <a:fld id="{867758D2-61D2-0545-8E51-2FC753446A45}" type="slidenum">
              <a:rPr lang="en-US" smtClean="0"/>
              <a:pPr>
                <a:defRPr/>
              </a:pPr>
              <a:t>5</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291272"/>
            <a:ext cx="7391400" cy="5211128"/>
          </a:xfrm>
          <a:prstGeom prst="rect">
            <a:avLst/>
          </a:prstGeom>
          <a:noFill/>
          <a:ln>
            <a:noFill/>
          </a:ln>
        </p:spPr>
      </p:pic>
    </p:spTree>
    <p:extLst>
      <p:ext uri="{BB962C8B-B14F-4D97-AF65-F5344CB8AC3E}">
        <p14:creationId xmlns:p14="http://schemas.microsoft.com/office/powerpoint/2010/main" val="17458410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Program Design &amp; Participation Also Examined </a:t>
            </a:r>
            <a:endParaRPr lang="en-US" sz="3000" dirty="0"/>
          </a:p>
        </p:txBody>
      </p:sp>
      <p:sp>
        <p:nvSpPr>
          <p:cNvPr id="3" name="Content Placeholder 2"/>
          <p:cNvSpPr>
            <a:spLocks noGrp="1"/>
          </p:cNvSpPr>
          <p:nvPr>
            <p:ph idx="4294967295"/>
          </p:nvPr>
        </p:nvSpPr>
        <p:spPr>
          <a:xfrm>
            <a:off x="241300" y="1697576"/>
            <a:ext cx="7874000" cy="4525963"/>
          </a:xfrm>
          <a:prstGeom prst="rect">
            <a:avLst/>
          </a:prstGeom>
        </p:spPr>
        <p:txBody>
          <a:bodyPr>
            <a:normAutofit fontScale="92500"/>
          </a:bodyPr>
          <a:lstStyle/>
          <a:p>
            <a:pPr marL="457200" indent="-457200">
              <a:buFont typeface="Arial"/>
              <a:buChar char="•"/>
            </a:pPr>
            <a:r>
              <a:rPr lang="en-US" dirty="0" smtClean="0"/>
              <a:t>ER and NR customers phone survey (n=373)</a:t>
            </a:r>
          </a:p>
          <a:p>
            <a:pPr marL="1027113" lvl="2" indent="-342900">
              <a:spcBef>
                <a:spcPts val="0"/>
              </a:spcBef>
              <a:spcAft>
                <a:spcPts val="600"/>
              </a:spcAft>
              <a:buFont typeface="Lucida Grande"/>
              <a:buChar char="‑"/>
            </a:pPr>
            <a:r>
              <a:rPr lang="en-US" sz="2400" dirty="0" smtClean="0">
                <a:solidFill>
                  <a:schemeClr val="tx2"/>
                </a:solidFill>
              </a:rPr>
              <a:t>Old equipment age and characteristics</a:t>
            </a:r>
          </a:p>
          <a:p>
            <a:pPr marL="1027113" lvl="2" indent="-342900">
              <a:spcBef>
                <a:spcPts val="0"/>
              </a:spcBef>
              <a:spcAft>
                <a:spcPts val="600"/>
              </a:spcAft>
              <a:buFont typeface="Lucida Grande"/>
              <a:buChar char="‑"/>
            </a:pPr>
            <a:r>
              <a:rPr lang="en-US" sz="2400" dirty="0" smtClean="0">
                <a:solidFill>
                  <a:schemeClr val="tx2"/>
                </a:solidFill>
              </a:rPr>
              <a:t>Reasons for replacing equipment</a:t>
            </a:r>
          </a:p>
          <a:p>
            <a:pPr marL="1027113" lvl="2" indent="-342900">
              <a:spcBef>
                <a:spcPts val="0"/>
              </a:spcBef>
              <a:spcAft>
                <a:spcPts val="600"/>
              </a:spcAft>
              <a:buFont typeface="Lucida Grande"/>
              <a:buChar char="‑"/>
            </a:pPr>
            <a:r>
              <a:rPr lang="en-US" sz="2400" dirty="0" smtClean="0">
                <a:solidFill>
                  <a:schemeClr val="tx2"/>
                </a:solidFill>
              </a:rPr>
              <a:t>Consideration of repairs v. replacement</a:t>
            </a:r>
          </a:p>
          <a:p>
            <a:pPr marL="1027113" lvl="2" indent="-342900">
              <a:spcBef>
                <a:spcPts val="0"/>
              </a:spcBef>
              <a:spcAft>
                <a:spcPts val="600"/>
              </a:spcAft>
              <a:buFont typeface="Lucida Grande"/>
              <a:buChar char="‑"/>
            </a:pPr>
            <a:r>
              <a:rPr lang="en-US" sz="2400" dirty="0" smtClean="0">
                <a:solidFill>
                  <a:schemeClr val="tx2"/>
                </a:solidFill>
              </a:rPr>
              <a:t>Furnace/AC combination projects</a:t>
            </a:r>
            <a:endParaRPr lang="en-US" sz="2400" dirty="0">
              <a:solidFill>
                <a:schemeClr val="tx2"/>
              </a:solidFill>
            </a:endParaRPr>
          </a:p>
          <a:p>
            <a:pPr marL="457200" indent="-457200">
              <a:buFont typeface="Arial"/>
              <a:buChar char="•"/>
            </a:pPr>
            <a:r>
              <a:rPr lang="en-US" dirty="0" smtClean="0"/>
              <a:t>High-volume ER installation contractors (n=8)</a:t>
            </a:r>
          </a:p>
          <a:p>
            <a:pPr marL="1027113" lvl="2" indent="-342900">
              <a:spcBef>
                <a:spcPts val="0"/>
              </a:spcBef>
              <a:spcAft>
                <a:spcPts val="600"/>
              </a:spcAft>
              <a:buFont typeface="Lucida Grande"/>
              <a:buChar char="‑"/>
            </a:pPr>
            <a:r>
              <a:rPr lang="en-US" sz="2400" dirty="0" smtClean="0">
                <a:solidFill>
                  <a:schemeClr val="tx2"/>
                </a:solidFill>
              </a:rPr>
              <a:t>Customer decision making</a:t>
            </a:r>
          </a:p>
          <a:p>
            <a:pPr marL="1027113" lvl="2" indent="-342900">
              <a:spcBef>
                <a:spcPts val="0"/>
              </a:spcBef>
              <a:spcAft>
                <a:spcPts val="600"/>
              </a:spcAft>
              <a:buFont typeface="Lucida Grande"/>
              <a:buChar char="‑"/>
            </a:pPr>
            <a:r>
              <a:rPr lang="en-US" sz="2400" dirty="0" smtClean="0">
                <a:solidFill>
                  <a:schemeClr val="tx2"/>
                </a:solidFill>
              </a:rPr>
              <a:t>Equipment EUL and </a:t>
            </a:r>
            <a:r>
              <a:rPr lang="en-US" sz="2400" dirty="0" smtClean="0">
                <a:solidFill>
                  <a:schemeClr val="tx2"/>
                </a:solidFill>
              </a:rPr>
              <a:t>RUL </a:t>
            </a:r>
            <a:r>
              <a:rPr lang="en-US" sz="2400" dirty="0" smtClean="0">
                <a:solidFill>
                  <a:schemeClr val="tx2"/>
                </a:solidFill>
              </a:rPr>
              <a:t>estimates</a:t>
            </a:r>
          </a:p>
          <a:p>
            <a:pPr marL="1027113" lvl="2" indent="-342900">
              <a:spcBef>
                <a:spcPts val="0"/>
              </a:spcBef>
              <a:spcAft>
                <a:spcPts val="600"/>
              </a:spcAft>
              <a:buFont typeface="Lucida Grande"/>
              <a:buChar char="‑"/>
            </a:pPr>
            <a:r>
              <a:rPr lang="en-US" sz="2400" dirty="0" smtClean="0">
                <a:solidFill>
                  <a:schemeClr val="tx2"/>
                </a:solidFill>
              </a:rPr>
              <a:t>Typical installation costs</a:t>
            </a:r>
          </a:p>
          <a:p>
            <a:pPr marL="1027113" lvl="2" indent="-342900">
              <a:spcBef>
                <a:spcPts val="0"/>
              </a:spcBef>
              <a:spcAft>
                <a:spcPts val="600"/>
              </a:spcAft>
              <a:buFont typeface="Lucida Grande"/>
              <a:buChar char="‑"/>
            </a:pPr>
            <a:r>
              <a:rPr lang="en-US" sz="2400" dirty="0" smtClean="0">
                <a:solidFill>
                  <a:schemeClr val="tx2"/>
                </a:solidFill>
              </a:rPr>
              <a:t>Opinions about PA ER programs</a:t>
            </a:r>
          </a:p>
          <a:p>
            <a:pPr marL="684213" lvl="2" indent="0">
              <a:spcBef>
                <a:spcPts val="0"/>
              </a:spcBef>
              <a:spcAft>
                <a:spcPts val="600"/>
              </a:spcAft>
              <a:buNone/>
            </a:pPr>
            <a:endParaRPr lang="en-US" sz="2400" baseline="30000" dirty="0" smtClean="0">
              <a:solidFill>
                <a:schemeClr val="accent2">
                  <a:lumMod val="50000"/>
                </a:schemeClr>
              </a:solidFill>
            </a:endParaRPr>
          </a:p>
          <a:p>
            <a:pPr marL="1027113" lvl="2" indent="-342900">
              <a:spcBef>
                <a:spcPts val="0"/>
              </a:spcBef>
              <a:spcAft>
                <a:spcPts val="600"/>
              </a:spcAft>
              <a:buFont typeface="Lucida Grande"/>
              <a:buChar char="‑"/>
            </a:pPr>
            <a:endParaRPr lang="en-US" sz="2400" dirty="0">
              <a:solidFill>
                <a:schemeClr val="tx2"/>
              </a:solidFill>
            </a:endParaRPr>
          </a:p>
          <a:p>
            <a:pPr marL="684213" lvl="2" indent="0">
              <a:spcBef>
                <a:spcPts val="0"/>
              </a:spcBef>
              <a:spcAft>
                <a:spcPts val="600"/>
              </a:spcAft>
              <a:buNone/>
            </a:pPr>
            <a:endParaRPr lang="en-US" sz="2400" baseline="30000" dirty="0">
              <a:solidFill>
                <a:schemeClr val="accent2">
                  <a:lumMod val="50000"/>
                </a:schemeClr>
              </a:solidFill>
            </a:endParaRPr>
          </a:p>
          <a:p>
            <a:endParaRPr lang="en-US" dirty="0"/>
          </a:p>
        </p:txBody>
      </p:sp>
      <p:sp>
        <p:nvSpPr>
          <p:cNvPr id="4" name="Content Placeholder 3"/>
          <p:cNvSpPr>
            <a:spLocks noGrp="1"/>
          </p:cNvSpPr>
          <p:nvPr>
            <p:ph sz="quarter" idx="11"/>
          </p:nvPr>
        </p:nvSpPr>
        <p:spPr>
          <a:xfrm>
            <a:off x="213947" y="1159288"/>
            <a:ext cx="8235490" cy="585141"/>
          </a:xfrm>
        </p:spPr>
        <p:txBody>
          <a:bodyPr/>
          <a:lstStyle/>
          <a:p>
            <a:pPr>
              <a:spcAft>
                <a:spcPts val="0"/>
              </a:spcAft>
            </a:pPr>
            <a:r>
              <a:rPr lang="en-US" dirty="0" smtClean="0"/>
              <a:t>Report includes findings from:</a:t>
            </a:r>
          </a:p>
        </p:txBody>
      </p:sp>
      <p:sp>
        <p:nvSpPr>
          <p:cNvPr id="5" name="Slide Number Placeholder 4"/>
          <p:cNvSpPr>
            <a:spLocks noGrp="1"/>
          </p:cNvSpPr>
          <p:nvPr>
            <p:ph type="sldNum" sz="quarter" idx="10"/>
          </p:nvPr>
        </p:nvSpPr>
        <p:spPr/>
        <p:txBody>
          <a:bodyPr/>
          <a:lstStyle/>
          <a:p>
            <a:pPr>
              <a:defRPr/>
            </a:pPr>
            <a:fld id="{867758D2-61D2-0545-8E51-2FC753446A45}" type="slidenum">
              <a:rPr lang="en-US" smtClean="0"/>
              <a:pPr>
                <a:defRPr/>
              </a:pPr>
              <a:t>6</a:t>
            </a:fld>
            <a:endParaRPr lang="en-US" dirty="0"/>
          </a:p>
        </p:txBody>
      </p:sp>
      <p:pic>
        <p:nvPicPr>
          <p:cNvPr id="7" name="Picture 6" descr="office-phone-call-huge.23.1161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4610383"/>
            <a:ext cx="1841500" cy="1726917"/>
          </a:xfrm>
          <a:prstGeom prst="rect">
            <a:avLst/>
          </a:prstGeom>
        </p:spPr>
      </p:pic>
    </p:spTree>
    <p:extLst>
      <p:ext uri="{BB962C8B-B14F-4D97-AF65-F5344CB8AC3E}">
        <p14:creationId xmlns:p14="http://schemas.microsoft.com/office/powerpoint/2010/main" val="5759989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85D0E"/>
                </a:solidFill>
              </a:rPr>
              <a:t>RUL Current Practices</a:t>
            </a:r>
            <a:endParaRPr lang="en-US" dirty="0">
              <a:solidFill>
                <a:srgbClr val="485D0E"/>
              </a:solidFill>
            </a:endParaRPr>
          </a:p>
        </p:txBody>
      </p:sp>
      <p:sp>
        <p:nvSpPr>
          <p:cNvPr id="3" name="Content Placeholder 2"/>
          <p:cNvSpPr>
            <a:spLocks noGrp="1"/>
          </p:cNvSpPr>
          <p:nvPr>
            <p:ph idx="4294967295"/>
          </p:nvPr>
        </p:nvSpPr>
        <p:spPr>
          <a:xfrm>
            <a:off x="457200" y="1600200"/>
            <a:ext cx="8229600" cy="4813839"/>
          </a:xfrm>
          <a:prstGeom prst="rect">
            <a:avLst/>
          </a:prstGeom>
        </p:spPr>
        <p:txBody>
          <a:bodyPr/>
          <a:lstStyle/>
          <a:p>
            <a:pPr marL="457200" indent="-457200">
              <a:buFont typeface="Arial"/>
              <a:buChar char="•"/>
            </a:pPr>
            <a:r>
              <a:rPr lang="en-US" dirty="0" smtClean="0"/>
              <a:t>Limited PA tracking of old equipment age (and efficiency)</a:t>
            </a:r>
          </a:p>
          <a:p>
            <a:pPr marL="457200" indent="-457200">
              <a:buFont typeface="Arial"/>
              <a:buChar char="•"/>
            </a:pPr>
            <a:r>
              <a:rPr lang="en-US" dirty="0" smtClean="0"/>
              <a:t>RUL is not based on observed age of replaced equipment</a:t>
            </a:r>
          </a:p>
          <a:p>
            <a:pPr marL="1027113" lvl="2" indent="-342900">
              <a:spcBef>
                <a:spcPts val="0"/>
              </a:spcBef>
              <a:spcAft>
                <a:spcPts val="600"/>
              </a:spcAft>
              <a:buFont typeface="Lucida Grande"/>
              <a:buChar char="‑"/>
            </a:pPr>
            <a:r>
              <a:rPr lang="en-US" sz="2400" dirty="0" smtClean="0">
                <a:solidFill>
                  <a:schemeClr val="tx2"/>
                </a:solidFill>
              </a:rPr>
              <a:t>Example: RUL = 5 years always</a:t>
            </a:r>
            <a:endParaRPr lang="en-US" sz="2400" dirty="0">
              <a:solidFill>
                <a:schemeClr val="tx2"/>
              </a:solidFill>
            </a:endParaRPr>
          </a:p>
          <a:p>
            <a:pPr marL="457200" indent="-457200">
              <a:buFont typeface="Arial"/>
              <a:buChar char="•"/>
            </a:pPr>
            <a:r>
              <a:rPr lang="en-US" dirty="0" smtClean="0"/>
              <a:t>Calculated RULs not consistent with definition of EUL and empirical survival data</a:t>
            </a:r>
          </a:p>
          <a:p>
            <a:pPr marL="1027113" lvl="2" indent="-342900">
              <a:spcBef>
                <a:spcPts val="0"/>
              </a:spcBef>
              <a:spcAft>
                <a:spcPts val="600"/>
              </a:spcAft>
              <a:buFont typeface="Lucida Grande"/>
              <a:buChar char="‑"/>
            </a:pPr>
            <a:r>
              <a:rPr lang="en-US" sz="2400" dirty="0" smtClean="0">
                <a:solidFill>
                  <a:schemeClr val="tx2"/>
                </a:solidFill>
              </a:rPr>
              <a:t>Example</a:t>
            </a:r>
            <a:r>
              <a:rPr lang="en-US" sz="2400" dirty="0">
                <a:solidFill>
                  <a:schemeClr val="tx2"/>
                </a:solidFill>
              </a:rPr>
              <a:t>: RUL = (</a:t>
            </a:r>
            <a:r>
              <a:rPr lang="en-US" sz="2400" dirty="0" smtClean="0">
                <a:solidFill>
                  <a:schemeClr val="tx2"/>
                </a:solidFill>
              </a:rPr>
              <a:t>EUL for </a:t>
            </a:r>
            <a:r>
              <a:rPr lang="en-US" sz="2400" u="sng" dirty="0" smtClean="0">
                <a:solidFill>
                  <a:schemeClr val="tx2"/>
                </a:solidFill>
              </a:rPr>
              <a:t>all</a:t>
            </a:r>
            <a:r>
              <a:rPr lang="en-US" sz="2400" dirty="0" smtClean="0">
                <a:solidFill>
                  <a:schemeClr val="tx2"/>
                </a:solidFill>
              </a:rPr>
              <a:t> installs </a:t>
            </a:r>
            <a:r>
              <a:rPr lang="en-US" sz="2400" dirty="0">
                <a:solidFill>
                  <a:schemeClr val="tx2"/>
                </a:solidFill>
              </a:rPr>
              <a:t>– Age)</a:t>
            </a:r>
            <a:r>
              <a:rPr lang="en-US" sz="2400" baseline="30000" dirty="0" smtClean="0">
                <a:solidFill>
                  <a:schemeClr val="accent2">
                    <a:lumMod val="50000"/>
                  </a:schemeClr>
                </a:solidFill>
              </a:rPr>
              <a:t>+</a:t>
            </a:r>
          </a:p>
          <a:p>
            <a:pPr marL="1027113" lvl="2" indent="-342900">
              <a:spcBef>
                <a:spcPts val="0"/>
              </a:spcBef>
              <a:spcAft>
                <a:spcPts val="600"/>
              </a:spcAft>
              <a:buFont typeface="Lucida Grande"/>
              <a:buChar char="‑"/>
            </a:pPr>
            <a:endParaRPr lang="en-US" sz="2400" dirty="0">
              <a:solidFill>
                <a:schemeClr val="tx2"/>
              </a:solidFill>
            </a:endParaRPr>
          </a:p>
          <a:p>
            <a:pPr marL="684213" lvl="2" indent="0">
              <a:spcBef>
                <a:spcPts val="0"/>
              </a:spcBef>
              <a:spcAft>
                <a:spcPts val="600"/>
              </a:spcAft>
              <a:buNone/>
            </a:pPr>
            <a:endParaRPr lang="en-US" sz="2400" baseline="30000" dirty="0">
              <a:solidFill>
                <a:schemeClr val="accent2">
                  <a:lumMod val="50000"/>
                </a:schemeClr>
              </a:solidFill>
            </a:endParaRPr>
          </a:p>
          <a:p>
            <a:endParaRPr lang="en-US" dirty="0"/>
          </a:p>
        </p:txBody>
      </p:sp>
      <p:sp>
        <p:nvSpPr>
          <p:cNvPr id="5" name="Slide Number Placeholder 4"/>
          <p:cNvSpPr>
            <a:spLocks noGrp="1"/>
          </p:cNvSpPr>
          <p:nvPr>
            <p:ph type="sldNum" sz="quarter" idx="10"/>
          </p:nvPr>
        </p:nvSpPr>
        <p:spPr/>
        <p:txBody>
          <a:bodyPr/>
          <a:lstStyle/>
          <a:p>
            <a:pPr>
              <a:defRPr/>
            </a:pPr>
            <a:fld id="{867758D2-61D2-0545-8E51-2FC753446A45}" type="slidenum">
              <a:rPr lang="en-US" smtClean="0"/>
              <a:pPr>
                <a:defRPr/>
              </a:pPr>
              <a:t>7</a:t>
            </a:fld>
            <a:endParaRPr lang="en-US" dirty="0"/>
          </a:p>
        </p:txBody>
      </p:sp>
    </p:spTree>
    <p:extLst>
      <p:ext uri="{BB962C8B-B14F-4D97-AF65-F5344CB8AC3E}">
        <p14:creationId xmlns:p14="http://schemas.microsoft.com/office/powerpoint/2010/main" val="15049464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Recommended RUL Method</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811714529"/>
              </p:ext>
            </p:extLst>
          </p:nvPr>
        </p:nvGraphicFramePr>
        <p:xfrm>
          <a:off x="448733" y="171026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1"/>
          </p:nvPr>
        </p:nvSpPr>
        <p:spPr>
          <a:xfrm>
            <a:off x="421380" y="1104250"/>
            <a:ext cx="8235490" cy="585141"/>
          </a:xfrm>
        </p:spPr>
        <p:txBody>
          <a:bodyPr/>
          <a:lstStyle/>
          <a:p>
            <a:pPr>
              <a:spcAft>
                <a:spcPts val="0"/>
              </a:spcAft>
            </a:pPr>
            <a:r>
              <a:rPr lang="en-US" dirty="0" smtClean="0"/>
              <a:t>Median Residual Life (MRL) – 14 yr. old furnace</a:t>
            </a:r>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8</a:t>
            </a:fld>
            <a:endParaRPr lang="en-US" dirty="0"/>
          </a:p>
        </p:txBody>
      </p:sp>
    </p:spTree>
    <p:extLst>
      <p:ext uri="{BB962C8B-B14F-4D97-AF65-F5344CB8AC3E}">
        <p14:creationId xmlns:p14="http://schemas.microsoft.com/office/powerpoint/2010/main" val="25862752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 Method Matters!</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832348598"/>
              </p:ext>
            </p:extLst>
          </p:nvPr>
        </p:nvGraphicFramePr>
        <p:xfrm>
          <a:off x="431801" y="186266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1"/>
          </p:nvPr>
        </p:nvSpPr>
        <p:spPr>
          <a:xfrm>
            <a:off x="429847" y="1222788"/>
            <a:ext cx="8235490" cy="585141"/>
          </a:xfrm>
        </p:spPr>
        <p:txBody>
          <a:bodyPr/>
          <a:lstStyle/>
          <a:p>
            <a:pPr>
              <a:spcAft>
                <a:spcPts val="0"/>
              </a:spcAft>
            </a:pPr>
            <a:r>
              <a:rPr lang="en-US" dirty="0" smtClean="0"/>
              <a:t>RUL Comparison - Furnaces</a:t>
            </a:r>
          </a:p>
        </p:txBody>
      </p:sp>
      <p:sp>
        <p:nvSpPr>
          <p:cNvPr id="3" name="Slide Number Placeholder 2"/>
          <p:cNvSpPr>
            <a:spLocks noGrp="1"/>
          </p:cNvSpPr>
          <p:nvPr>
            <p:ph type="sldNum" sz="quarter" idx="10"/>
          </p:nvPr>
        </p:nvSpPr>
        <p:spPr/>
        <p:txBody>
          <a:bodyPr/>
          <a:lstStyle/>
          <a:p>
            <a:pPr>
              <a:defRPr/>
            </a:pPr>
            <a:fld id="{867758D2-61D2-0545-8E51-2FC753446A45}" type="slidenum">
              <a:rPr lang="en-US" smtClean="0"/>
              <a:pPr>
                <a:defRPr/>
              </a:pPr>
              <a:t>9</a:t>
            </a:fld>
            <a:endParaRPr lang="en-US" dirty="0"/>
          </a:p>
        </p:txBody>
      </p:sp>
    </p:spTree>
    <p:extLst>
      <p:ext uri="{BB962C8B-B14F-4D97-AF65-F5344CB8AC3E}">
        <p14:creationId xmlns:p14="http://schemas.microsoft.com/office/powerpoint/2010/main" val="22867197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vergreen Powerpoint template">
  <a:themeElements>
    <a:clrScheme name="Evergreen charts option 1 1">
      <a:dk1>
        <a:srgbClr val="000000"/>
      </a:dk1>
      <a:lt1>
        <a:sysClr val="window" lastClr="FFFFFF"/>
      </a:lt1>
      <a:dk2>
        <a:srgbClr val="0F560E"/>
      </a:dk2>
      <a:lt2>
        <a:srgbClr val="FB8817"/>
      </a:lt2>
      <a:accent1>
        <a:srgbClr val="C1C659"/>
      </a:accent1>
      <a:accent2>
        <a:srgbClr val="568C2C"/>
      </a:accent2>
      <a:accent3>
        <a:srgbClr val="362B1F"/>
      </a:accent3>
      <a:accent4>
        <a:srgbClr val="FA4E0E"/>
      </a:accent4>
      <a:accent5>
        <a:srgbClr val="BF8855"/>
      </a:accent5>
      <a:accent6>
        <a:srgbClr val="878A2D"/>
      </a:accent6>
      <a:hlink>
        <a:srgbClr val="BF8855"/>
      </a:hlink>
      <a:folHlink>
        <a:srgbClr val="878A2D"/>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CA1F2F"/>
        </a:accent1>
        <a:accent2>
          <a:srgbClr val="262626"/>
        </a:accent2>
        <a:accent3>
          <a:srgbClr val="FFFFFF"/>
        </a:accent3>
        <a:accent4>
          <a:srgbClr val="000000"/>
        </a:accent4>
        <a:accent5>
          <a:srgbClr val="E1ABAD"/>
        </a:accent5>
        <a:accent6>
          <a:srgbClr val="212121"/>
        </a:accent6>
        <a:hlink>
          <a:srgbClr val="BFBFBF"/>
        </a:hlink>
        <a:folHlink>
          <a:srgbClr val="E2E4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15775</TotalTime>
  <Words>2022</Words>
  <Application>Microsoft Macintosh PowerPoint</Application>
  <PresentationFormat>On-screen Show (4:3)</PresentationFormat>
  <Paragraphs>323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Evergreen Powerpoint template</vt:lpstr>
      <vt:lpstr>But It’s Not Dead Yet!  Early Replacement Measures Phase II Study: Selected Findings and Recommendations</vt:lpstr>
      <vt:lpstr>Presentation Objectives</vt:lpstr>
      <vt:lpstr>Definitions</vt:lpstr>
      <vt:lpstr>ER Savings Analysis</vt:lpstr>
      <vt:lpstr>Dual Baseline Illustration</vt:lpstr>
      <vt:lpstr>Program Design &amp; Participation Also Examined </vt:lpstr>
      <vt:lpstr>RUL Current Practices</vt:lpstr>
      <vt:lpstr>Recommended RUL Method</vt:lpstr>
      <vt:lpstr>RUL Method Matters!</vt:lpstr>
      <vt:lpstr>RUL Findings </vt:lpstr>
      <vt:lpstr>ER Furnace –Age &amp; Efficiency</vt:lpstr>
      <vt:lpstr>ER Boilers –Age &amp; Efficiency</vt:lpstr>
      <vt:lpstr>ER AC – Distribution of Ages</vt:lpstr>
      <vt:lpstr>Energy Savings Current Practice  </vt:lpstr>
      <vt:lpstr>Baselines Will Change…</vt:lpstr>
      <vt:lpstr>ER Incremental Cost (IC) Calcs</vt:lpstr>
      <vt:lpstr>ER Incremental Cost – Example</vt:lpstr>
      <vt:lpstr>ER Cost-Effectiveness (CE)</vt:lpstr>
      <vt:lpstr>RUL Recommendations</vt:lpstr>
      <vt:lpstr>Savings and Costs Recommendations</vt:lpstr>
      <vt:lpstr>Program Design Recommendations</vt:lpstr>
      <vt:lpstr>Program Design Recommendations</vt:lpstr>
      <vt:lpstr>Multiple Resources for Equipment Age and Efficiency</vt:lpstr>
      <vt:lpstr>Resources and Tools</vt:lpstr>
      <vt:lpstr>Key Takeaways</vt:lpstr>
      <vt:lpstr>Questions?</vt:lpstr>
      <vt:lpstr>For Additional Information</vt:lpstr>
    </vt:vector>
  </TitlesOfParts>
  <Company>Ryder System,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Ryder</dc:creator>
  <cp:lastModifiedBy>John Boroski</cp:lastModifiedBy>
  <cp:revision>723</cp:revision>
  <cp:lastPrinted>2016-01-21T00:34:37Z</cp:lastPrinted>
  <dcterms:created xsi:type="dcterms:W3CDTF">2011-02-18T07:05:43Z</dcterms:created>
  <dcterms:modified xsi:type="dcterms:W3CDTF">2016-01-21T00:34:42Z</dcterms:modified>
</cp:coreProperties>
</file>